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256" r:id="rId2"/>
    <p:sldId id="272" r:id="rId3"/>
    <p:sldId id="273" r:id="rId4"/>
    <p:sldId id="260" r:id="rId5"/>
    <p:sldId id="259" r:id="rId6"/>
    <p:sldId id="274" r:id="rId7"/>
    <p:sldId id="276" r:id="rId8"/>
    <p:sldId id="275" r:id="rId9"/>
    <p:sldId id="288" r:id="rId10"/>
    <p:sldId id="277" r:id="rId11"/>
    <p:sldId id="268" r:id="rId12"/>
    <p:sldId id="270" r:id="rId13"/>
    <p:sldId id="271" r:id="rId14"/>
    <p:sldId id="278" r:id="rId15"/>
    <p:sldId id="279" r:id="rId16"/>
    <p:sldId id="280" r:id="rId17"/>
    <p:sldId id="281" r:id="rId18"/>
    <p:sldId id="283" r:id="rId19"/>
    <p:sldId id="263" r:id="rId20"/>
    <p:sldId id="289" r:id="rId21"/>
    <p:sldId id="264" r:id="rId22"/>
    <p:sldId id="265" r:id="rId23"/>
    <p:sldId id="266" r:id="rId24"/>
    <p:sldId id="286" r:id="rId25"/>
    <p:sldId id="287" r:id="rId26"/>
    <p:sldId id="291" r:id="rId27"/>
    <p:sldId id="258" r:id="rId28"/>
    <p:sldId id="290"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40" autoAdjust="0"/>
    <p:restoredTop sz="94682" autoAdjust="0"/>
  </p:normalViewPr>
  <p:slideViewPr>
    <p:cSldViewPr>
      <p:cViewPr varScale="1">
        <p:scale>
          <a:sx n="66" d="100"/>
          <a:sy n="66" d="100"/>
        </p:scale>
        <p:origin x="498" y="78"/>
      </p:cViewPr>
      <p:guideLst>
        <p:guide orient="horz" pos="2160"/>
        <p:guide pos="2880"/>
      </p:guideLst>
    </p:cSldViewPr>
  </p:slideViewPr>
  <p:outlineViewPr>
    <p:cViewPr>
      <p:scale>
        <a:sx n="33" d="100"/>
        <a:sy n="33" d="100"/>
      </p:scale>
      <p:origin x="0" y="2388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F3EF96-B566-4016-8245-DAEA73394040}" type="datetimeFigureOut">
              <a:rPr lang="en-US" smtClean="0"/>
              <a:t>7/21/2016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E90FD2-AE2B-49E9-8E92-16F7C1A7F065}" type="slidenum">
              <a:rPr lang="en-US" smtClean="0"/>
              <a:t>‹#›</a:t>
            </a:fld>
            <a:endParaRPr lang="en-US"/>
          </a:p>
        </p:txBody>
      </p:sp>
    </p:spTree>
    <p:extLst>
      <p:ext uri="{BB962C8B-B14F-4D97-AF65-F5344CB8AC3E}">
        <p14:creationId xmlns:p14="http://schemas.microsoft.com/office/powerpoint/2010/main" val="4011774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 to make a note in packet that this</a:t>
            </a:r>
            <a:r>
              <a:rPr lang="en-US" baseline="0" dirty="0" smtClean="0"/>
              <a:t> is incorrect we do not accept cash anymore please correct</a:t>
            </a:r>
            <a:endParaRPr lang="en-US" dirty="0"/>
          </a:p>
        </p:txBody>
      </p:sp>
      <p:sp>
        <p:nvSpPr>
          <p:cNvPr id="4" name="Slide Number Placeholder 3"/>
          <p:cNvSpPr>
            <a:spLocks noGrp="1"/>
          </p:cNvSpPr>
          <p:nvPr>
            <p:ph type="sldNum" sz="quarter" idx="10"/>
          </p:nvPr>
        </p:nvSpPr>
        <p:spPr/>
        <p:txBody>
          <a:bodyPr/>
          <a:lstStyle/>
          <a:p>
            <a:fld id="{2AE90FD2-AE2B-49E9-8E92-16F7C1A7F065}" type="slidenum">
              <a:rPr lang="en-US" smtClean="0"/>
              <a:t>7</a:t>
            </a:fld>
            <a:endParaRPr lang="en-US"/>
          </a:p>
        </p:txBody>
      </p:sp>
    </p:spTree>
    <p:extLst>
      <p:ext uri="{BB962C8B-B14F-4D97-AF65-F5344CB8AC3E}">
        <p14:creationId xmlns:p14="http://schemas.microsoft.com/office/powerpoint/2010/main" val="29687293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C25E54C8-ADE7-4354-B0DF-257131220804}" type="datetimeFigureOut">
              <a:rPr lang="en-US" smtClean="0"/>
              <a:pPr/>
              <a:t>7/21/2016</a:t>
            </a:fld>
            <a:endParaRPr lang="en-US" dirty="0"/>
          </a:p>
        </p:txBody>
      </p:sp>
      <p:sp>
        <p:nvSpPr>
          <p:cNvPr id="17" name="Footer Placeholder 16"/>
          <p:cNvSpPr>
            <a:spLocks noGrp="1"/>
          </p:cNvSpPr>
          <p:nvPr>
            <p:ph type="ftr" sz="quarter" idx="11"/>
          </p:nvPr>
        </p:nvSpPr>
        <p:spPr/>
        <p:txBody>
          <a:bodyPr/>
          <a:lstStyle/>
          <a:p>
            <a:endParaRPr lang="en-US" dirty="0"/>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F76A8345-9EA9-4354-A43A-C1758FE026B1}" type="slidenum">
              <a:rPr lang="en-US" smtClean="0"/>
              <a:pPr/>
              <a:t>‹#›</a:t>
            </a:fld>
            <a:endParaRPr lang="en-US" dirty="0"/>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25E54C8-ADE7-4354-B0DF-257131220804}" type="datetimeFigureOut">
              <a:rPr lang="en-US" smtClean="0"/>
              <a:pPr/>
              <a:t>7/21/2016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76A8345-9EA9-4354-A43A-C1758FE026B1}"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6" name="Slide Number Placeholder 5"/>
          <p:cNvSpPr>
            <a:spLocks noGrp="1"/>
          </p:cNvSpPr>
          <p:nvPr>
            <p:ph type="sldNum" sz="quarter" idx="12"/>
          </p:nvPr>
        </p:nvSpPr>
        <p:spPr>
          <a:xfrm>
            <a:off x="6915912" y="3009901"/>
            <a:ext cx="457200" cy="441325"/>
          </a:xfrm>
        </p:spPr>
        <p:txBody>
          <a:bodyPr/>
          <a:lstStyle/>
          <a:p>
            <a:fld id="{F76A8345-9EA9-4354-A43A-C1758FE026B1}" type="slidenum">
              <a:rPr lang="en-US" smtClean="0"/>
              <a:pPr/>
              <a:t>‹#›</a:t>
            </a:fld>
            <a:endParaRPr lang="en-US" dirty="0"/>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25E54C8-ADE7-4354-B0DF-257131220804}" type="datetimeFigureOut">
              <a:rPr lang="en-US" smtClean="0"/>
              <a:pPr/>
              <a:t>7/21/2016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C25E54C8-ADE7-4354-B0DF-257131220804}" type="datetimeFigureOut">
              <a:rPr lang="en-US" smtClean="0"/>
              <a:pPr/>
              <a:t>7/21/2016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4361688" y="1026372"/>
            <a:ext cx="457200" cy="441325"/>
          </a:xfrm>
        </p:spPr>
        <p:txBody>
          <a:bodyPr/>
          <a:lstStyle/>
          <a:p>
            <a:fld id="{F76A8345-9EA9-4354-A43A-C1758FE026B1}" type="slidenum">
              <a:rPr lang="en-US" smtClean="0"/>
              <a:pPr/>
              <a:t>‹#›</a:t>
            </a:fld>
            <a:endParaRPr lang="en-US" dirty="0"/>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C25E54C8-ADE7-4354-B0DF-257131220804}" type="datetimeFigureOut">
              <a:rPr lang="en-US" smtClean="0"/>
              <a:pPr/>
              <a:t>7/21/2016</a:t>
            </a:fld>
            <a:endParaRPr lang="en-US" dirty="0"/>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F76A8345-9EA9-4354-A43A-C1758FE026B1}" type="slidenum">
              <a:rPr lang="en-US" smtClean="0"/>
              <a:pPr/>
              <a:t>‹#›</a:t>
            </a:fld>
            <a:endParaRPr lang="en-US" dirty="0"/>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fld id="{C25E54C8-ADE7-4354-B0DF-257131220804}" type="datetimeFigureOut">
              <a:rPr lang="en-US" smtClean="0"/>
              <a:pPr/>
              <a:t>7/21/2016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76A8345-9EA9-4354-A43A-C1758FE026B1}" type="slidenum">
              <a:rPr lang="en-US" smtClean="0"/>
              <a:pPr/>
              <a:t>‹#›</a:t>
            </a:fld>
            <a:endParaRPr lang="en-US" dirty="0"/>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C25E54C8-ADE7-4354-B0DF-257131220804}" type="datetimeFigureOut">
              <a:rPr lang="en-US" smtClean="0"/>
              <a:pPr/>
              <a:t>7/21/2016</a:t>
            </a:fld>
            <a:endParaRPr lang="en-US" dirty="0"/>
          </a:p>
        </p:txBody>
      </p:sp>
      <p:sp>
        <p:nvSpPr>
          <p:cNvPr id="8" name="Footer Placeholder 7"/>
          <p:cNvSpPr>
            <a:spLocks noGrp="1"/>
          </p:cNvSpPr>
          <p:nvPr>
            <p:ph type="ftr" sz="quarter" idx="11"/>
          </p:nvPr>
        </p:nvSpPr>
        <p:spPr>
          <a:xfrm>
            <a:off x="304800" y="6409944"/>
            <a:ext cx="3581400" cy="365760"/>
          </a:xfrm>
        </p:spPr>
        <p:txBody>
          <a:bodyPr/>
          <a:lstStyle/>
          <a:p>
            <a:endParaRPr lang="en-US" dirty="0"/>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F76A8345-9EA9-4354-A43A-C1758FE026B1}" type="slidenum">
              <a:rPr lang="en-US" smtClean="0"/>
              <a:pPr/>
              <a:t>‹#›</a:t>
            </a:fld>
            <a:endParaRPr lang="en-US" dirty="0"/>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C25E54C8-ADE7-4354-B0DF-257131220804}" type="datetimeFigureOut">
              <a:rPr lang="en-US" smtClean="0"/>
              <a:pPr/>
              <a:t>7/21/2016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4343400" y="1036020"/>
            <a:ext cx="457200" cy="441325"/>
          </a:xfrm>
        </p:spPr>
        <p:txBody>
          <a:bodyPr/>
          <a:lstStyle/>
          <a:p>
            <a:fld id="{F76A8345-9EA9-4354-A43A-C1758FE026B1}"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C25E54C8-ADE7-4354-B0DF-257131220804}" type="datetimeFigureOut">
              <a:rPr lang="en-US" smtClean="0"/>
              <a:pPr/>
              <a:t>7/21/2016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F76A8345-9EA9-4354-A43A-C1758FE026B1}"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F76A8345-9EA9-4354-A43A-C1758FE026B1}" type="slidenum">
              <a:rPr lang="en-US" smtClean="0"/>
              <a:pPr/>
              <a:t>‹#›</a:t>
            </a:fld>
            <a:endParaRPr lang="en-US" dirty="0"/>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Date Placeholder 4"/>
          <p:cNvSpPr>
            <a:spLocks noGrp="1"/>
          </p:cNvSpPr>
          <p:nvPr>
            <p:ph type="dt" sz="half" idx="10"/>
          </p:nvPr>
        </p:nvSpPr>
        <p:spPr/>
        <p:txBody>
          <a:bodyPr/>
          <a:lstStyle/>
          <a:p>
            <a:fld id="{C25E54C8-ADE7-4354-B0DF-257131220804}" type="datetimeFigureOut">
              <a:rPr lang="en-US" smtClean="0"/>
              <a:pPr/>
              <a:t>7/21/2016</a:t>
            </a:fld>
            <a:endParaRPr lang="en-US" dirty="0"/>
          </a:p>
        </p:txBody>
      </p:sp>
      <p:sp>
        <p:nvSpPr>
          <p:cNvPr id="6" name="Footer Placeholder 5"/>
          <p:cNvSpPr>
            <a:spLocks noGrp="1"/>
          </p:cNvSpPr>
          <p:nvPr>
            <p:ph type="ftr" sz="quarter" idx="11"/>
          </p:nvPr>
        </p:nvSpPr>
        <p:spPr>
          <a:xfrm>
            <a:off x="301752" y="6410848"/>
            <a:ext cx="3383280" cy="365760"/>
          </a:xfrm>
        </p:spPr>
        <p:txBody>
          <a:bodyPr/>
          <a:lstStyle/>
          <a:p>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7" name="Slide Number Placeholder 6"/>
          <p:cNvSpPr>
            <a:spLocks noGrp="1"/>
          </p:cNvSpPr>
          <p:nvPr>
            <p:ph type="sldNum" sz="quarter" idx="12"/>
          </p:nvPr>
        </p:nvSpPr>
        <p:spPr>
          <a:xfrm>
            <a:off x="1371600" y="312738"/>
            <a:ext cx="457200" cy="441325"/>
          </a:xfrm>
        </p:spPr>
        <p:txBody>
          <a:bodyPr/>
          <a:lstStyle/>
          <a:p>
            <a:fld id="{F76A8345-9EA9-4354-A43A-C1758FE026B1}" type="slidenum">
              <a:rPr lang="en-US" smtClean="0"/>
              <a:pPr/>
              <a:t>‹#›</a:t>
            </a:fld>
            <a:endParaRPr lang="en-US" dirty="0"/>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Date Placeholder 4"/>
          <p:cNvSpPr>
            <a:spLocks noGrp="1"/>
          </p:cNvSpPr>
          <p:nvPr>
            <p:ph type="dt" sz="half" idx="10"/>
          </p:nvPr>
        </p:nvSpPr>
        <p:spPr>
          <a:xfrm>
            <a:off x="5788152" y="6404984"/>
            <a:ext cx="3044952" cy="365760"/>
          </a:xfrm>
        </p:spPr>
        <p:txBody>
          <a:bodyPr/>
          <a:lstStyle/>
          <a:p>
            <a:fld id="{C25E54C8-ADE7-4354-B0DF-257131220804}" type="datetimeFigureOut">
              <a:rPr lang="en-US" smtClean="0"/>
              <a:pPr/>
              <a:t>7/21/2016</a:t>
            </a:fld>
            <a:endParaRPr lang="en-US" dirty="0"/>
          </a:p>
        </p:txBody>
      </p:sp>
      <p:sp>
        <p:nvSpPr>
          <p:cNvPr id="6" name="Footer Placeholder 5"/>
          <p:cNvSpPr>
            <a:spLocks noGrp="1"/>
          </p:cNvSpPr>
          <p:nvPr>
            <p:ph type="ftr" sz="quarter" idx="11"/>
          </p:nvPr>
        </p:nvSpPr>
        <p:spPr>
          <a:xfrm>
            <a:off x="301752" y="6410848"/>
            <a:ext cx="3584448" cy="365760"/>
          </a:xfrm>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C25E54C8-ADE7-4354-B0DF-257131220804}" type="datetimeFigureOut">
              <a:rPr lang="en-US" smtClean="0"/>
              <a:pPr/>
              <a:t>7/21/2016</a:t>
            </a:fld>
            <a:endParaRPr lang="en-US" dirty="0"/>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dirty="0"/>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F76A8345-9EA9-4354-A43A-C1758FE026B1}" type="slidenum">
              <a:rPr lang="en-US" smtClean="0"/>
              <a:pPr/>
              <a:t>‹#›</a:t>
            </a:fld>
            <a:endParaRPr lang="en-US" dirty="0"/>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www.clearwatertornadoband.com/"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gif"/></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0.pn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video" Target="https://www.youtube.com/embed/zWmk0IlWDd8" TargetMode="External"/><Relationship Id="rId4" Type="http://schemas.openxmlformats.org/officeDocument/2006/relationships/image" Target="../media/image21.jpeg"/></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95400" y="2667000"/>
            <a:ext cx="6781800" cy="1752600"/>
          </a:xfrm>
        </p:spPr>
        <p:txBody>
          <a:bodyPr>
            <a:noAutofit/>
          </a:bodyPr>
          <a:lstStyle/>
          <a:p>
            <a:r>
              <a:rPr lang="en-US" sz="2800" b="1" dirty="0" smtClean="0">
                <a:solidFill>
                  <a:schemeClr val="tx1"/>
                </a:solidFill>
              </a:rPr>
              <a:t>Welcome to the </a:t>
            </a:r>
          </a:p>
          <a:p>
            <a:r>
              <a:rPr lang="en-US" sz="2800" b="1" dirty="0" smtClean="0">
                <a:solidFill>
                  <a:schemeClr val="tx1"/>
                </a:solidFill>
              </a:rPr>
              <a:t>Clearwater High School </a:t>
            </a:r>
          </a:p>
          <a:p>
            <a:r>
              <a:rPr lang="en-US" sz="2800" b="1" dirty="0" smtClean="0">
                <a:solidFill>
                  <a:schemeClr val="tx1"/>
                </a:solidFill>
              </a:rPr>
              <a:t>Tornado Band</a:t>
            </a:r>
          </a:p>
          <a:p>
            <a:r>
              <a:rPr lang="en-US" sz="2800" b="1" dirty="0" smtClean="0">
                <a:solidFill>
                  <a:schemeClr val="tx1"/>
                </a:solidFill>
              </a:rPr>
              <a:t> </a:t>
            </a:r>
            <a:endParaRPr lang="en-US" sz="2800" b="1" dirty="0">
              <a:solidFill>
                <a:schemeClr val="tx1"/>
              </a:solidFill>
            </a:endParaRPr>
          </a:p>
        </p:txBody>
      </p:sp>
      <p:sp>
        <p:nvSpPr>
          <p:cNvPr id="2" name="Title 1"/>
          <p:cNvSpPr>
            <a:spLocks noGrp="1"/>
          </p:cNvSpPr>
          <p:nvPr>
            <p:ph type="ctrTitle"/>
          </p:nvPr>
        </p:nvSpPr>
        <p:spPr>
          <a:xfrm>
            <a:off x="533400" y="990600"/>
            <a:ext cx="7772400" cy="1470025"/>
          </a:xfrm>
        </p:spPr>
        <p:txBody>
          <a:bodyPr>
            <a:normAutofit fontScale="90000"/>
          </a:bodyPr>
          <a:lstStyle/>
          <a:p>
            <a:r>
              <a:rPr lang="en-US" dirty="0"/>
              <a:t/>
            </a:r>
            <a:br>
              <a:rPr lang="en-US" dirty="0"/>
            </a:br>
            <a:r>
              <a:rPr lang="en-US" dirty="0"/>
              <a:t/>
            </a:r>
            <a:br>
              <a:rPr lang="en-US" dirty="0"/>
            </a:br>
            <a:endParaRPr lang="en-US" dirty="0"/>
          </a:p>
        </p:txBody>
      </p:sp>
      <p:pic>
        <p:nvPicPr>
          <p:cNvPr id="4" name="Picture 3" descr="Tornado.bmp"/>
          <p:cNvPicPr/>
          <p:nvPr/>
        </p:nvPicPr>
        <p:blipFill>
          <a:blip r:embed="rId2" cstate="print"/>
          <a:srcRect/>
          <a:stretch>
            <a:fillRect/>
          </a:stretch>
        </p:blipFill>
        <p:spPr bwMode="auto">
          <a:xfrm>
            <a:off x="4191000" y="5029200"/>
            <a:ext cx="990600" cy="1054100"/>
          </a:xfrm>
          <a:prstGeom prst="rect">
            <a:avLst/>
          </a:prstGeom>
          <a:noFill/>
          <a:ln w="9525">
            <a:noFill/>
            <a:miter lim="800000"/>
            <a:headEnd/>
            <a:tailEnd/>
          </a:ln>
        </p:spPr>
      </p:pic>
      <p:pic>
        <p:nvPicPr>
          <p:cNvPr id="5" name="Picture 4" descr="tornado band-new"/>
          <p:cNvPicPr/>
          <p:nvPr/>
        </p:nvPicPr>
        <p:blipFill>
          <a:blip r:embed="rId3" cstate="print"/>
          <a:srcRect/>
          <a:stretch>
            <a:fillRect/>
          </a:stretch>
        </p:blipFill>
        <p:spPr bwMode="auto">
          <a:xfrm>
            <a:off x="1676400" y="609600"/>
            <a:ext cx="5867400" cy="121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UNIFORM FITTINGS</a:t>
            </a:r>
            <a:endParaRPr lang="en-US" b="1" dirty="0">
              <a:solidFill>
                <a:srgbClr val="FF0000"/>
              </a:solidFill>
            </a:endParaRPr>
          </a:p>
        </p:txBody>
      </p:sp>
      <p:sp>
        <p:nvSpPr>
          <p:cNvPr id="3" name="Content Placeholder 2"/>
          <p:cNvSpPr>
            <a:spLocks noGrp="1"/>
          </p:cNvSpPr>
          <p:nvPr>
            <p:ph sz="quarter" idx="1"/>
          </p:nvPr>
        </p:nvSpPr>
        <p:spPr>
          <a:xfrm>
            <a:off x="457200" y="1371600"/>
            <a:ext cx="8229600" cy="5105400"/>
          </a:xfrm>
        </p:spPr>
        <p:txBody>
          <a:bodyPr>
            <a:normAutofit fontScale="55000" lnSpcReduction="20000"/>
          </a:bodyPr>
          <a:lstStyle/>
          <a:p>
            <a:pPr>
              <a:buNone/>
            </a:pPr>
            <a:r>
              <a:rPr lang="en-US" dirty="0" smtClean="0"/>
              <a:t>	</a:t>
            </a:r>
          </a:p>
          <a:p>
            <a:pPr>
              <a:buNone/>
            </a:pPr>
            <a:r>
              <a:rPr lang="en-US" sz="3800" dirty="0" smtClean="0"/>
              <a:t>WINDS &amp; PERCUSSION:</a:t>
            </a:r>
          </a:p>
          <a:p>
            <a:pPr>
              <a:buNone/>
            </a:pPr>
            <a:r>
              <a:rPr lang="en-US" sz="3800" b="1" dirty="0"/>
              <a:t> </a:t>
            </a:r>
            <a:r>
              <a:rPr lang="en-US" sz="3800" b="1" dirty="0" smtClean="0"/>
              <a:t>  Students will be fit for marching shoes and gloves</a:t>
            </a:r>
            <a:r>
              <a:rPr lang="en-US" sz="3800" b="1" dirty="0"/>
              <a:t> </a:t>
            </a:r>
            <a:r>
              <a:rPr lang="en-US" sz="3800" b="1" dirty="0" smtClean="0"/>
              <a:t>during band camp. </a:t>
            </a:r>
          </a:p>
          <a:p>
            <a:pPr>
              <a:buNone/>
            </a:pPr>
            <a:r>
              <a:rPr lang="en-US" sz="3800" b="1" dirty="0"/>
              <a:t> </a:t>
            </a:r>
            <a:r>
              <a:rPr lang="en-US" sz="3800" b="1" dirty="0" smtClean="0"/>
              <a:t>  Day and Time - TBA</a:t>
            </a:r>
            <a:r>
              <a:rPr lang="en-US" sz="3800" dirty="0" smtClean="0"/>
              <a:t> </a:t>
            </a:r>
          </a:p>
          <a:p>
            <a:pPr>
              <a:buNone/>
            </a:pPr>
            <a:r>
              <a:rPr lang="en-US" sz="3800" dirty="0"/>
              <a:t> </a:t>
            </a:r>
            <a:r>
              <a:rPr lang="en-US" sz="3800" dirty="0" smtClean="0"/>
              <a:t>  </a:t>
            </a:r>
            <a:r>
              <a:rPr lang="en-US" sz="2900" dirty="0" smtClean="0"/>
              <a:t>ALL new students will need to purchase 1 pair of shoes, as well as those veterans who need replacements.  ALL WINDS will need to purchase three pairs of black marching gloves for the season.</a:t>
            </a:r>
          </a:p>
          <a:p>
            <a:pPr>
              <a:buNone/>
            </a:pPr>
            <a:endParaRPr lang="en-US" sz="2900" dirty="0"/>
          </a:p>
          <a:p>
            <a:pPr>
              <a:buNone/>
            </a:pPr>
            <a:r>
              <a:rPr lang="en-US" sz="3900" dirty="0" smtClean="0"/>
              <a:t>COLOR GUARD:</a:t>
            </a:r>
          </a:p>
          <a:p>
            <a:pPr>
              <a:buNone/>
            </a:pPr>
            <a:r>
              <a:rPr lang="en-US" sz="3900" dirty="0"/>
              <a:t>	</a:t>
            </a:r>
            <a:r>
              <a:rPr lang="en-US" sz="3900" b="1" dirty="0" smtClean="0"/>
              <a:t>Fitting for CUSTOM FIT uniform will be at TBD Dates at Guard practice.  </a:t>
            </a:r>
            <a:endParaRPr lang="en-US" sz="3900" b="1" dirty="0"/>
          </a:p>
          <a:p>
            <a:pPr>
              <a:buNone/>
            </a:pPr>
            <a:r>
              <a:rPr lang="en-US" sz="3900" dirty="0" smtClean="0"/>
              <a:t>	</a:t>
            </a:r>
            <a:r>
              <a:rPr lang="en-US" sz="2900" dirty="0" smtClean="0"/>
              <a:t>ALL Payments must be made before we can place the order for the uniforms.  All Guard uniforms will take a minimum of 8 weeks to be fulfilled.</a:t>
            </a:r>
          </a:p>
          <a:p>
            <a:pPr>
              <a:buNone/>
            </a:pPr>
            <a:r>
              <a:rPr lang="en-US" sz="3400" dirty="0" smtClean="0"/>
              <a:t>	</a:t>
            </a:r>
          </a:p>
          <a:p>
            <a:pPr>
              <a:buNone/>
            </a:pPr>
            <a:r>
              <a:rPr lang="en-US" sz="3400" dirty="0" smtClean="0"/>
              <a:t>	</a:t>
            </a:r>
            <a:r>
              <a:rPr lang="en-US" sz="3200" dirty="0">
                <a:solidFill>
                  <a:srgbClr val="FF0000"/>
                </a:solidFill>
              </a:rPr>
              <a:t>Make checks payable to </a:t>
            </a:r>
            <a:r>
              <a:rPr lang="en-US" sz="3200" u="sng" dirty="0">
                <a:solidFill>
                  <a:srgbClr val="FF0000"/>
                </a:solidFill>
              </a:rPr>
              <a:t>Clearwater High School Band Boosters</a:t>
            </a:r>
            <a:r>
              <a:rPr lang="en-US" sz="3200" dirty="0">
                <a:solidFill>
                  <a:srgbClr val="FF0000"/>
                </a:solidFill>
              </a:rPr>
              <a:t> (C.H.S.B.B.)</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b="1" dirty="0" smtClean="0">
                <a:solidFill>
                  <a:srgbClr val="FF0000"/>
                </a:solidFill>
              </a:rPr>
              <a:t>Practice Uniform</a:t>
            </a:r>
            <a:endParaRPr lang="en-US" sz="4400" b="1" dirty="0">
              <a:solidFill>
                <a:srgbClr val="FF0000"/>
              </a:solidFill>
            </a:endParaRPr>
          </a:p>
        </p:txBody>
      </p:sp>
      <p:sp>
        <p:nvSpPr>
          <p:cNvPr id="3" name="Content Placeholder 2"/>
          <p:cNvSpPr>
            <a:spLocks noGrp="1"/>
          </p:cNvSpPr>
          <p:nvPr>
            <p:ph sz="quarter" idx="1"/>
          </p:nvPr>
        </p:nvSpPr>
        <p:spPr>
          <a:xfrm>
            <a:off x="457200" y="1600200"/>
            <a:ext cx="8229600" cy="4876800"/>
          </a:xfrm>
        </p:spPr>
        <p:txBody>
          <a:bodyPr>
            <a:normAutofit fontScale="77500" lnSpcReduction="20000"/>
          </a:bodyPr>
          <a:lstStyle/>
          <a:p>
            <a:pPr>
              <a:buNone/>
            </a:pPr>
            <a:r>
              <a:rPr lang="en-US" dirty="0" smtClean="0"/>
              <a:t>	</a:t>
            </a:r>
            <a:r>
              <a:rPr lang="en-US" sz="2600" dirty="0" smtClean="0"/>
              <a:t>Practice </a:t>
            </a:r>
            <a:r>
              <a:rPr lang="en-US" sz="2600" dirty="0"/>
              <a:t>uniforms are required to be worn for each practice and rehearsal, as well as under your marching uniform for </a:t>
            </a:r>
            <a:r>
              <a:rPr lang="en-US" sz="2600" u="sng" dirty="0"/>
              <a:t>ALL</a:t>
            </a:r>
            <a:r>
              <a:rPr lang="en-US" sz="2600" dirty="0"/>
              <a:t> football games &amp; performances. </a:t>
            </a:r>
          </a:p>
          <a:p>
            <a:pPr>
              <a:buNone/>
            </a:pPr>
            <a:endParaRPr lang="en-US" sz="2600" b="1" dirty="0" smtClean="0"/>
          </a:p>
          <a:p>
            <a:pPr>
              <a:buNone/>
            </a:pPr>
            <a:r>
              <a:rPr lang="en-US" sz="2600" b="1" dirty="0" smtClean="0"/>
              <a:t>	Practice </a:t>
            </a:r>
            <a:r>
              <a:rPr lang="en-US" sz="2600" b="1" dirty="0"/>
              <a:t>Uniform</a:t>
            </a:r>
            <a:r>
              <a:rPr lang="en-US" sz="2600" dirty="0"/>
              <a:t> consists of:</a:t>
            </a:r>
          </a:p>
          <a:p>
            <a:pPr lvl="2">
              <a:buNone/>
            </a:pPr>
            <a:r>
              <a:rPr lang="en-US" sz="2600" dirty="0"/>
              <a:t>Ash gray T-shirt </a:t>
            </a:r>
            <a:endParaRPr lang="en-US" sz="2600" dirty="0" smtClean="0"/>
          </a:p>
          <a:p>
            <a:pPr lvl="2">
              <a:buNone/>
            </a:pPr>
            <a:r>
              <a:rPr lang="en-US" sz="2600" dirty="0"/>
              <a:t>(</a:t>
            </a:r>
            <a:r>
              <a:rPr lang="en-US" sz="2600" dirty="0" smtClean="0"/>
              <a:t>screen </a:t>
            </a:r>
            <a:r>
              <a:rPr lang="en-US" sz="2600" dirty="0"/>
              <a:t>printed with </a:t>
            </a:r>
            <a:r>
              <a:rPr lang="en-US" sz="2600" dirty="0" smtClean="0"/>
              <a:t>CHS </a:t>
            </a:r>
            <a:r>
              <a:rPr lang="en-US" sz="2600" dirty="0"/>
              <a:t>Band </a:t>
            </a:r>
            <a:r>
              <a:rPr lang="en-US" sz="2600" dirty="0" smtClean="0"/>
              <a:t>logo)  </a:t>
            </a:r>
            <a:endParaRPr lang="en-US" sz="2600" dirty="0"/>
          </a:p>
          <a:p>
            <a:pPr lvl="2">
              <a:buNone/>
            </a:pPr>
            <a:r>
              <a:rPr lang="en-US" sz="2600" dirty="0"/>
              <a:t>Black Shorts </a:t>
            </a:r>
          </a:p>
          <a:p>
            <a:pPr lvl="2">
              <a:buNone/>
            </a:pPr>
            <a:r>
              <a:rPr lang="en-US" sz="2600" dirty="0"/>
              <a:t>Sneakers </a:t>
            </a:r>
          </a:p>
          <a:p>
            <a:pPr>
              <a:buNone/>
            </a:pPr>
            <a:endParaRPr lang="en-US" sz="2600" dirty="0" smtClean="0"/>
          </a:p>
          <a:p>
            <a:pPr>
              <a:buNone/>
            </a:pPr>
            <a:r>
              <a:rPr lang="en-US" sz="2600" dirty="0"/>
              <a:t>	</a:t>
            </a:r>
            <a:r>
              <a:rPr lang="en-US" sz="2600" dirty="0" smtClean="0"/>
              <a:t>Practice </a:t>
            </a:r>
            <a:r>
              <a:rPr lang="en-US" sz="2600" dirty="0"/>
              <a:t>t-shirts </a:t>
            </a:r>
            <a:r>
              <a:rPr lang="en-US" sz="2600" dirty="0" smtClean="0"/>
              <a:t>are sold by the Band Boosters at </a:t>
            </a:r>
            <a:r>
              <a:rPr lang="en-US" sz="2600" dirty="0"/>
              <a:t>parent meetings and via order form and payment through the black box.  </a:t>
            </a:r>
            <a:endParaRPr lang="en-US" sz="2600" dirty="0" smtClean="0"/>
          </a:p>
          <a:p>
            <a:pPr>
              <a:buNone/>
            </a:pPr>
            <a:r>
              <a:rPr lang="en-US" sz="2600" dirty="0"/>
              <a:t>	</a:t>
            </a:r>
            <a:endParaRPr lang="en-US" sz="2600" dirty="0" smtClean="0"/>
          </a:p>
          <a:p>
            <a:pPr>
              <a:buNone/>
            </a:pPr>
            <a:r>
              <a:rPr lang="en-US" sz="2600" dirty="0" smtClean="0"/>
              <a:t>	Veteran </a:t>
            </a:r>
            <a:r>
              <a:rPr lang="en-US" sz="2600" dirty="0"/>
              <a:t>students who have shirts in good condition do not need to purchase new ones.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0" y="2286000"/>
            <a:ext cx="3200400" cy="205740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b="1" dirty="0" smtClean="0">
                <a:solidFill>
                  <a:srgbClr val="FF0000"/>
                </a:solidFill>
              </a:rPr>
              <a:t>Pep Band Uniform</a:t>
            </a:r>
            <a:endParaRPr lang="en-US" sz="4400" b="1" dirty="0">
              <a:solidFill>
                <a:srgbClr val="FF0000"/>
              </a:solidFill>
            </a:endParaRPr>
          </a:p>
        </p:txBody>
      </p:sp>
      <p:sp>
        <p:nvSpPr>
          <p:cNvPr id="3" name="Content Placeholder 2"/>
          <p:cNvSpPr>
            <a:spLocks noGrp="1"/>
          </p:cNvSpPr>
          <p:nvPr>
            <p:ph sz="quarter" idx="1"/>
          </p:nvPr>
        </p:nvSpPr>
        <p:spPr>
          <a:xfrm>
            <a:off x="283555" y="1524000"/>
            <a:ext cx="8229600" cy="4876800"/>
          </a:xfrm>
        </p:spPr>
        <p:txBody>
          <a:bodyPr>
            <a:normAutofit fontScale="85000" lnSpcReduction="10000"/>
          </a:bodyPr>
          <a:lstStyle/>
          <a:p>
            <a:pPr>
              <a:buNone/>
            </a:pPr>
            <a:r>
              <a:rPr lang="en-US" sz="3600" dirty="0" smtClean="0"/>
              <a:t>	</a:t>
            </a:r>
            <a:r>
              <a:rPr lang="en-US" sz="2400" dirty="0" smtClean="0"/>
              <a:t>Pep </a:t>
            </a:r>
            <a:r>
              <a:rPr lang="en-US" sz="2400" dirty="0"/>
              <a:t>Band uniforms are used in place of the official Marching or Concert Uniforms for certain events.  </a:t>
            </a:r>
            <a:endParaRPr lang="en-US" sz="2400" dirty="0" smtClean="0"/>
          </a:p>
          <a:p>
            <a:pPr>
              <a:buNone/>
            </a:pPr>
            <a:endParaRPr lang="en-US" sz="2400" dirty="0"/>
          </a:p>
          <a:p>
            <a:pPr>
              <a:buNone/>
            </a:pPr>
            <a:r>
              <a:rPr lang="en-US" sz="2400" b="1" dirty="0" smtClean="0"/>
              <a:t>	Pep </a:t>
            </a:r>
            <a:r>
              <a:rPr lang="en-US" sz="2400" b="1" dirty="0"/>
              <a:t>Band Uniform</a:t>
            </a:r>
            <a:r>
              <a:rPr lang="en-US" sz="2400" dirty="0"/>
              <a:t> consists of:</a:t>
            </a:r>
          </a:p>
          <a:p>
            <a:pPr lvl="2">
              <a:buNone/>
            </a:pPr>
            <a:r>
              <a:rPr lang="en-US" sz="2400" dirty="0"/>
              <a:t>Red Polo Shirt </a:t>
            </a:r>
            <a:endParaRPr lang="en-US" sz="2400" dirty="0" smtClean="0"/>
          </a:p>
          <a:p>
            <a:pPr lvl="2">
              <a:buNone/>
            </a:pPr>
            <a:r>
              <a:rPr lang="en-US" sz="2400" dirty="0"/>
              <a:t>(</a:t>
            </a:r>
            <a:r>
              <a:rPr lang="en-US" sz="2400" dirty="0" smtClean="0"/>
              <a:t>screen </a:t>
            </a:r>
            <a:r>
              <a:rPr lang="en-US" sz="2400" dirty="0"/>
              <a:t>printed with the CHS Band </a:t>
            </a:r>
            <a:r>
              <a:rPr lang="en-US" sz="2400" dirty="0" smtClean="0"/>
              <a:t>logo)</a:t>
            </a:r>
            <a:endParaRPr lang="en-US" sz="2400" dirty="0"/>
          </a:p>
          <a:p>
            <a:pPr lvl="2">
              <a:buNone/>
            </a:pPr>
            <a:r>
              <a:rPr lang="en-US" sz="2400" dirty="0"/>
              <a:t>Dark Khaki Shorts</a:t>
            </a:r>
          </a:p>
          <a:p>
            <a:pPr lvl="2">
              <a:buNone/>
            </a:pPr>
            <a:r>
              <a:rPr lang="en-US" sz="2400" dirty="0"/>
              <a:t>Sneakers</a:t>
            </a:r>
          </a:p>
          <a:p>
            <a:pPr>
              <a:buNone/>
            </a:pPr>
            <a:endParaRPr lang="en-US" sz="2400" dirty="0" smtClean="0"/>
          </a:p>
          <a:p>
            <a:pPr>
              <a:buNone/>
            </a:pPr>
            <a:r>
              <a:rPr lang="en-US" sz="2400" dirty="0" smtClean="0"/>
              <a:t>	Pep </a:t>
            </a:r>
            <a:r>
              <a:rPr lang="en-US" sz="2400" dirty="0"/>
              <a:t>B</a:t>
            </a:r>
            <a:r>
              <a:rPr lang="en-US" sz="2400" dirty="0" smtClean="0"/>
              <a:t>and </a:t>
            </a:r>
            <a:r>
              <a:rPr lang="en-US" sz="2400" dirty="0"/>
              <a:t>polo shirts </a:t>
            </a:r>
            <a:r>
              <a:rPr lang="en-US" sz="2400" dirty="0" smtClean="0"/>
              <a:t>are sold by the Band Boosters at parent meetings and via order form and payment through the black box. </a:t>
            </a:r>
          </a:p>
          <a:p>
            <a:pPr>
              <a:buNone/>
            </a:pPr>
            <a:r>
              <a:rPr lang="en-US" sz="2400" dirty="0" smtClean="0"/>
              <a:t>	</a:t>
            </a:r>
          </a:p>
          <a:p>
            <a:pPr>
              <a:buNone/>
            </a:pPr>
            <a:r>
              <a:rPr lang="en-US" sz="2400" dirty="0" smtClean="0"/>
              <a:t>	Veteran </a:t>
            </a:r>
            <a:r>
              <a:rPr lang="en-US" sz="2400" dirty="0"/>
              <a:t>students who have shirts in good condition do not need to purchase a new one.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5668354" y="2209800"/>
            <a:ext cx="3167797" cy="2375848"/>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b="1" dirty="0" smtClean="0">
                <a:solidFill>
                  <a:srgbClr val="FF0000"/>
                </a:solidFill>
              </a:rPr>
              <a:t>Marching Band Uniform</a:t>
            </a:r>
            <a:endParaRPr lang="en-US" sz="4400" b="1" dirty="0">
              <a:solidFill>
                <a:srgbClr val="FF0000"/>
              </a:solidFill>
            </a:endParaRPr>
          </a:p>
        </p:txBody>
      </p:sp>
      <p:sp>
        <p:nvSpPr>
          <p:cNvPr id="3" name="Content Placeholder 2"/>
          <p:cNvSpPr>
            <a:spLocks noGrp="1"/>
          </p:cNvSpPr>
          <p:nvPr>
            <p:ph sz="quarter" idx="1"/>
          </p:nvPr>
        </p:nvSpPr>
        <p:spPr>
          <a:xfrm>
            <a:off x="457200" y="1447800"/>
            <a:ext cx="8229600" cy="5257800"/>
          </a:xfrm>
        </p:spPr>
        <p:txBody>
          <a:bodyPr>
            <a:normAutofit fontScale="70000" lnSpcReduction="20000"/>
          </a:bodyPr>
          <a:lstStyle/>
          <a:p>
            <a:pPr>
              <a:buNone/>
            </a:pPr>
            <a:r>
              <a:rPr lang="en-US" dirty="0" smtClean="0"/>
              <a:t>	</a:t>
            </a:r>
            <a:r>
              <a:rPr lang="en-US" sz="3100" dirty="0" smtClean="0"/>
              <a:t>Pinellas </a:t>
            </a:r>
            <a:r>
              <a:rPr lang="en-US" sz="3100" dirty="0"/>
              <a:t>County Schools provide Marching Uniforms for wind and percussion members. Students are fully responsible for uniform parts issued to him or her. Replacement cost of a lost or damaged uniform could cost as much as $350 so be sure to treat these garments with the upmost respect. </a:t>
            </a:r>
            <a:endParaRPr lang="en-US" sz="3100" dirty="0" smtClean="0"/>
          </a:p>
          <a:p>
            <a:pPr>
              <a:buNone/>
            </a:pPr>
            <a:endParaRPr lang="en-US" dirty="0"/>
          </a:p>
          <a:p>
            <a:pPr>
              <a:buNone/>
            </a:pPr>
            <a:r>
              <a:rPr lang="en-US" b="1" dirty="0" smtClean="0"/>
              <a:t>	Marching </a:t>
            </a:r>
            <a:r>
              <a:rPr lang="en-US" b="1" dirty="0"/>
              <a:t>Uniform</a:t>
            </a:r>
            <a:r>
              <a:rPr lang="en-US" dirty="0"/>
              <a:t> consists of:</a:t>
            </a:r>
          </a:p>
          <a:p>
            <a:pPr lvl="2">
              <a:buNone/>
            </a:pPr>
            <a:r>
              <a:rPr lang="en-US" sz="2600" dirty="0"/>
              <a:t>Band issued jacket, bibs, shako and accessory parts </a:t>
            </a:r>
          </a:p>
          <a:p>
            <a:pPr lvl="2">
              <a:buNone/>
            </a:pPr>
            <a:r>
              <a:rPr lang="en-US" sz="2600" dirty="0"/>
              <a:t>Black Marching Shoes </a:t>
            </a:r>
          </a:p>
          <a:p>
            <a:pPr lvl="2">
              <a:buNone/>
            </a:pPr>
            <a:r>
              <a:rPr lang="en-US" sz="2600" dirty="0"/>
              <a:t>Black Gloves </a:t>
            </a:r>
          </a:p>
          <a:p>
            <a:pPr lvl="2">
              <a:buNone/>
            </a:pPr>
            <a:r>
              <a:rPr lang="en-US" sz="2600" dirty="0"/>
              <a:t>Extra Long Black Socks </a:t>
            </a:r>
          </a:p>
          <a:p>
            <a:pPr lvl="2">
              <a:buNone/>
            </a:pPr>
            <a:r>
              <a:rPr lang="en-US" sz="2600" dirty="0"/>
              <a:t>Band Practice T-Shirt and Shorts</a:t>
            </a:r>
            <a:r>
              <a:rPr lang="en-US" sz="2600" b="1" dirty="0"/>
              <a:t>	</a:t>
            </a:r>
            <a:endParaRPr lang="en-US" sz="2600" dirty="0"/>
          </a:p>
          <a:p>
            <a:pPr>
              <a:buNone/>
            </a:pPr>
            <a:r>
              <a:rPr lang="en-US" dirty="0" smtClean="0"/>
              <a:t>	</a:t>
            </a:r>
          </a:p>
          <a:p>
            <a:pPr>
              <a:buNone/>
            </a:pPr>
            <a:r>
              <a:rPr lang="en-US" dirty="0" smtClean="0"/>
              <a:t>	</a:t>
            </a:r>
            <a:r>
              <a:rPr lang="en-US" sz="3100" dirty="0" smtClean="0"/>
              <a:t>Students will be professionally fitted for uniforms.  </a:t>
            </a:r>
          </a:p>
          <a:p>
            <a:pPr>
              <a:buNone/>
            </a:pPr>
            <a:r>
              <a:rPr lang="en-US" sz="3100" dirty="0" smtClean="0"/>
              <a:t>	</a:t>
            </a:r>
          </a:p>
          <a:p>
            <a:pPr>
              <a:buNone/>
            </a:pPr>
            <a:r>
              <a:rPr lang="en-US" sz="3100" dirty="0" smtClean="0"/>
              <a:t>	The Pinellas County Schools once a year fee must be paid in full on or before the day of your uniform fitting.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21676" y="2743200"/>
            <a:ext cx="2341772" cy="228600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b="1" dirty="0" smtClean="0">
                <a:solidFill>
                  <a:srgbClr val="FF0000"/>
                </a:solidFill>
              </a:rPr>
              <a:t>Fundraising</a:t>
            </a:r>
            <a:endParaRPr lang="en-US" sz="4400" b="1" dirty="0">
              <a:solidFill>
                <a:srgbClr val="FF0000"/>
              </a:solidFill>
            </a:endParaRPr>
          </a:p>
        </p:txBody>
      </p:sp>
      <p:sp>
        <p:nvSpPr>
          <p:cNvPr id="3" name="Content Placeholder 2"/>
          <p:cNvSpPr>
            <a:spLocks noGrp="1"/>
          </p:cNvSpPr>
          <p:nvPr>
            <p:ph sz="quarter" idx="1"/>
          </p:nvPr>
        </p:nvSpPr>
        <p:spPr>
          <a:xfrm>
            <a:off x="457200" y="1447800"/>
            <a:ext cx="8229600" cy="4906963"/>
          </a:xfrm>
        </p:spPr>
        <p:txBody>
          <a:bodyPr>
            <a:normAutofit fontScale="25000" lnSpcReduction="20000"/>
          </a:bodyPr>
          <a:lstStyle/>
          <a:p>
            <a:pPr>
              <a:buNone/>
            </a:pPr>
            <a:r>
              <a:rPr lang="en-US" dirty="0" smtClean="0"/>
              <a:t>	</a:t>
            </a:r>
            <a:r>
              <a:rPr lang="en-US" sz="8800" dirty="0" smtClean="0"/>
              <a:t>The Band Boosters offer numerous fundraisers throughout the year in order to assist families in managing their student fair share account.  </a:t>
            </a:r>
          </a:p>
          <a:p>
            <a:pPr>
              <a:buNone/>
            </a:pPr>
            <a:r>
              <a:rPr lang="en-US" sz="8800" dirty="0" smtClean="0"/>
              <a:t>  </a:t>
            </a:r>
          </a:p>
          <a:p>
            <a:pPr>
              <a:buNone/>
            </a:pPr>
            <a:r>
              <a:rPr lang="en-US" sz="8800" dirty="0" smtClean="0"/>
              <a:t>	</a:t>
            </a:r>
            <a:r>
              <a:rPr lang="en-US" sz="8800" b="1" dirty="0" smtClean="0"/>
              <a:t>Operational Fundraising </a:t>
            </a:r>
            <a:r>
              <a:rPr lang="en-US" sz="8800" dirty="0" smtClean="0"/>
              <a:t>- puts proceeds toward the general operational fund, which in turn benefits all students in the band program. However, several of these programs put monies into an individual student’s Fair Share Account as well. </a:t>
            </a:r>
            <a:br>
              <a:rPr lang="en-US" sz="8800" dirty="0" smtClean="0"/>
            </a:br>
            <a:endParaRPr lang="en-US" sz="8800" dirty="0" smtClean="0"/>
          </a:p>
          <a:p>
            <a:pPr lvl="1">
              <a:buNone/>
            </a:pPr>
            <a:r>
              <a:rPr lang="en-US" sz="8800" b="1" dirty="0" smtClean="0">
                <a:solidFill>
                  <a:schemeClr val="tx1"/>
                </a:solidFill>
              </a:rPr>
              <a:t>Examples</a:t>
            </a:r>
            <a:r>
              <a:rPr lang="en-US" sz="8800" dirty="0" smtClean="0">
                <a:solidFill>
                  <a:schemeClr val="tx1"/>
                </a:solidFill>
              </a:rPr>
              <a:t> of these types of fundraiser include: </a:t>
            </a:r>
          </a:p>
          <a:p>
            <a:pPr lvl="1">
              <a:buNone/>
            </a:pPr>
            <a:r>
              <a:rPr lang="en-US" sz="8800" dirty="0" smtClean="0">
                <a:solidFill>
                  <a:schemeClr val="tx1"/>
                </a:solidFill>
              </a:rPr>
              <a:t>	</a:t>
            </a:r>
          </a:p>
          <a:p>
            <a:pPr lvl="1">
              <a:buNone/>
            </a:pPr>
            <a:r>
              <a:rPr lang="en-US" sz="8800" dirty="0" smtClean="0">
                <a:solidFill>
                  <a:schemeClr val="tx1"/>
                </a:solidFill>
              </a:rPr>
              <a:t>	Phillies Parking			Football Concession Stand</a:t>
            </a:r>
          </a:p>
          <a:p>
            <a:pPr lvl="1">
              <a:buNone/>
            </a:pPr>
            <a:r>
              <a:rPr lang="en-US" sz="8800" dirty="0" smtClean="0">
                <a:solidFill>
                  <a:schemeClr val="tx1"/>
                </a:solidFill>
              </a:rPr>
              <a:t>	City Gates		              	Tag Days</a:t>
            </a:r>
          </a:p>
          <a:p>
            <a:pPr lvl="1">
              <a:buNone/>
            </a:pPr>
            <a:r>
              <a:rPr lang="en-US" sz="8800" dirty="0" smtClean="0">
                <a:solidFill>
                  <a:schemeClr val="tx1"/>
                </a:solidFill>
              </a:rPr>
              <a:t>	Spirit Nights			Car Washes</a:t>
            </a:r>
          </a:p>
          <a:p>
            <a:pPr lvl="1">
              <a:buNone/>
            </a:pPr>
            <a:r>
              <a:rPr lang="en-US" sz="8800" dirty="0" smtClean="0">
                <a:solidFill>
                  <a:schemeClr val="tx1"/>
                </a:solidFill>
              </a:rPr>
              <a:t>	Chick-</a:t>
            </a:r>
            <a:r>
              <a:rPr lang="en-US" sz="8800" dirty="0" err="1" smtClean="0">
                <a:solidFill>
                  <a:schemeClr val="tx1"/>
                </a:solidFill>
              </a:rPr>
              <a:t>fil</a:t>
            </a:r>
            <a:r>
              <a:rPr lang="en-US" sz="8800" dirty="0" smtClean="0">
                <a:solidFill>
                  <a:schemeClr val="tx1"/>
                </a:solidFill>
              </a:rPr>
              <a:t>-A Calendars		Rummage Sales</a:t>
            </a:r>
          </a:p>
          <a:p>
            <a:pPr lvl="1">
              <a:buNone/>
            </a:pPr>
            <a:r>
              <a:rPr lang="en-US" sz="8800" dirty="0" smtClean="0">
                <a:solidFill>
                  <a:schemeClr val="tx1"/>
                </a:solidFill>
              </a:rPr>
              <a:t>	Corporate Sponsorships		Tornado Tournament Sales</a:t>
            </a:r>
          </a:p>
          <a:p>
            <a:pPr lvl="4">
              <a:buNone/>
            </a:pPr>
            <a:endParaRPr lang="en-US" sz="6400" dirty="0" smtClean="0"/>
          </a:p>
          <a:p>
            <a:pPr>
              <a:buNone/>
            </a:pPr>
            <a:r>
              <a:rPr lang="en-US" sz="6400" dirty="0" smtClean="0"/>
              <a:t>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b="1" dirty="0" smtClean="0">
                <a:solidFill>
                  <a:srgbClr val="FF0000"/>
                </a:solidFill>
              </a:rPr>
              <a:t>Fundraising</a:t>
            </a:r>
            <a:endParaRPr lang="en-US" sz="4400" b="1" dirty="0">
              <a:solidFill>
                <a:srgbClr val="FF0000"/>
              </a:solidFill>
            </a:endParaRPr>
          </a:p>
        </p:txBody>
      </p:sp>
      <p:sp>
        <p:nvSpPr>
          <p:cNvPr id="3" name="Content Placeholder 2"/>
          <p:cNvSpPr>
            <a:spLocks noGrp="1"/>
          </p:cNvSpPr>
          <p:nvPr>
            <p:ph sz="quarter" idx="1"/>
          </p:nvPr>
        </p:nvSpPr>
        <p:spPr/>
        <p:txBody>
          <a:bodyPr>
            <a:noAutofit/>
          </a:bodyPr>
          <a:lstStyle/>
          <a:p>
            <a:pPr>
              <a:buNone/>
            </a:pPr>
            <a:r>
              <a:rPr lang="en-US" sz="2000" dirty="0" smtClean="0"/>
              <a:t>	</a:t>
            </a:r>
            <a:r>
              <a:rPr lang="en-US" sz="2400" b="1" dirty="0" smtClean="0"/>
              <a:t>Individual Account Fundraising - </a:t>
            </a:r>
            <a:r>
              <a:rPr lang="en-US" sz="2400" dirty="0" smtClean="0"/>
              <a:t>is designed to put money directly into an individual student’s Fair Share Account. </a:t>
            </a:r>
            <a:br>
              <a:rPr lang="en-US" sz="2400" dirty="0" smtClean="0"/>
            </a:br>
            <a:endParaRPr lang="en-US" sz="2400" dirty="0" smtClean="0"/>
          </a:p>
          <a:p>
            <a:pPr lvl="1">
              <a:buNone/>
            </a:pPr>
            <a:r>
              <a:rPr lang="en-US" sz="2400" b="1" dirty="0" smtClean="0">
                <a:solidFill>
                  <a:schemeClr val="tx1"/>
                </a:solidFill>
              </a:rPr>
              <a:t>Examples</a:t>
            </a:r>
            <a:r>
              <a:rPr lang="en-US" sz="2400" dirty="0" smtClean="0">
                <a:solidFill>
                  <a:schemeClr val="tx1"/>
                </a:solidFill>
              </a:rPr>
              <a:t> of this type of fundraiser include:</a:t>
            </a:r>
          </a:p>
          <a:p>
            <a:pPr lvl="1">
              <a:buNone/>
            </a:pPr>
            <a:r>
              <a:rPr lang="en-US" sz="2400" dirty="0" smtClean="0">
                <a:solidFill>
                  <a:schemeClr val="tx1"/>
                </a:solidFill>
              </a:rPr>
              <a:t> </a:t>
            </a:r>
          </a:p>
          <a:p>
            <a:pPr lvl="1">
              <a:buNone/>
            </a:pPr>
            <a:r>
              <a:rPr lang="en-US" sz="2400" dirty="0" smtClean="0">
                <a:solidFill>
                  <a:schemeClr val="tx1"/>
                </a:solidFill>
              </a:rPr>
              <a:t>Catalog Sales		Tournament Program Ad Sales</a:t>
            </a:r>
          </a:p>
          <a:p>
            <a:pPr lvl="1">
              <a:buNone/>
            </a:pPr>
            <a:r>
              <a:rPr lang="en-US" sz="2400" dirty="0" smtClean="0">
                <a:solidFill>
                  <a:schemeClr val="tx1"/>
                </a:solidFill>
              </a:rPr>
              <a:t>Chick-</a:t>
            </a:r>
            <a:r>
              <a:rPr lang="en-US" sz="2400" dirty="0" err="1" smtClean="0">
                <a:solidFill>
                  <a:schemeClr val="tx1"/>
                </a:solidFill>
              </a:rPr>
              <a:t>fil</a:t>
            </a:r>
            <a:r>
              <a:rPr lang="en-US" sz="2400" dirty="0" smtClean="0">
                <a:solidFill>
                  <a:schemeClr val="tx1"/>
                </a:solidFill>
              </a:rPr>
              <a:t>-A Calendars	Sunglass sales</a:t>
            </a:r>
          </a:p>
          <a:p>
            <a:pPr lvl="1">
              <a:buNone/>
            </a:pPr>
            <a:r>
              <a:rPr lang="en-US" sz="2400" dirty="0" smtClean="0">
                <a:solidFill>
                  <a:schemeClr val="tx1"/>
                </a:solidFill>
              </a:rPr>
              <a:t>Car Wash Ticket Sales	</a:t>
            </a:r>
          </a:p>
          <a:p>
            <a:pPr lvl="1">
              <a:buNone/>
            </a:pPr>
            <a:r>
              <a:rPr lang="en-US" sz="2400" dirty="0" smtClean="0">
                <a:solidFill>
                  <a:schemeClr val="tx1"/>
                </a:solidFill>
              </a:rPr>
              <a:t>	</a:t>
            </a:r>
          </a:p>
          <a:p>
            <a:pPr lvl="1">
              <a:buNone/>
            </a:pPr>
            <a:r>
              <a:rPr lang="en-US" sz="2400" dirty="0" smtClean="0">
                <a:solidFill>
                  <a:schemeClr val="tx1"/>
                </a:solidFill>
              </a:rPr>
              <a:t>	</a:t>
            </a:r>
          </a:p>
          <a:p>
            <a:pPr lvl="1">
              <a:buNone/>
            </a:pPr>
            <a:r>
              <a:rPr lang="en-US" sz="2400" dirty="0" smtClean="0">
                <a:solidFill>
                  <a:schemeClr val="tx1"/>
                </a:solidFill>
              </a:rPr>
              <a:t>	</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b="1" dirty="0" smtClean="0">
                <a:solidFill>
                  <a:srgbClr val="FF0000"/>
                </a:solidFill>
              </a:rPr>
              <a:t>Communication</a:t>
            </a:r>
            <a:endParaRPr lang="en-US" sz="4400" b="1" dirty="0">
              <a:solidFill>
                <a:srgbClr val="FF0000"/>
              </a:solidFill>
            </a:endParaRPr>
          </a:p>
        </p:txBody>
      </p:sp>
      <p:sp>
        <p:nvSpPr>
          <p:cNvPr id="3" name="Content Placeholder 2"/>
          <p:cNvSpPr>
            <a:spLocks noGrp="1"/>
          </p:cNvSpPr>
          <p:nvPr>
            <p:ph sz="quarter" idx="1"/>
          </p:nvPr>
        </p:nvSpPr>
        <p:spPr>
          <a:xfrm>
            <a:off x="457200" y="1371600"/>
            <a:ext cx="8229600" cy="5334000"/>
          </a:xfrm>
        </p:spPr>
        <p:txBody>
          <a:bodyPr>
            <a:normAutofit fontScale="25000" lnSpcReduction="20000"/>
          </a:bodyPr>
          <a:lstStyle/>
          <a:p>
            <a:pPr>
              <a:buNone/>
            </a:pPr>
            <a:r>
              <a:rPr lang="en-US" b="1" dirty="0" smtClean="0"/>
              <a:t>	</a:t>
            </a:r>
            <a:r>
              <a:rPr lang="en-US" sz="9600" b="1" dirty="0" smtClean="0"/>
              <a:t>Website:</a:t>
            </a:r>
            <a:endParaRPr lang="en-US" sz="9600" dirty="0" smtClean="0"/>
          </a:p>
          <a:p>
            <a:pPr>
              <a:buNone/>
            </a:pPr>
            <a:r>
              <a:rPr lang="en-US" sz="8000" dirty="0" smtClean="0"/>
              <a:t>	Our primary communication tool is the CHS Band website.  This site is updated almost daily.  Please visit often so you have the latest information.  Be sure to add this website to your favorites.</a:t>
            </a:r>
          </a:p>
          <a:p>
            <a:pPr lvl="2">
              <a:buNone/>
            </a:pPr>
            <a:r>
              <a:rPr lang="en-US" sz="8000" u="sng" dirty="0" smtClean="0">
                <a:hlinkClick r:id="rId2"/>
              </a:rPr>
              <a:t>www.clearwatertornadoband.com</a:t>
            </a:r>
            <a:endParaRPr lang="en-US" sz="8000" dirty="0" smtClean="0"/>
          </a:p>
          <a:p>
            <a:pPr lvl="2">
              <a:buNone/>
            </a:pPr>
            <a:r>
              <a:rPr lang="en-US" sz="8000" dirty="0" smtClean="0"/>
              <a:t>Members Only Section:</a:t>
            </a:r>
          </a:p>
          <a:p>
            <a:pPr lvl="2">
              <a:buNone/>
            </a:pPr>
            <a:r>
              <a:rPr lang="en-US" sz="8000" dirty="0" smtClean="0"/>
              <a:t>Password:    </a:t>
            </a:r>
            <a:r>
              <a:rPr lang="en-US" sz="8000" b="1" dirty="0" smtClean="0"/>
              <a:t>Grind2017</a:t>
            </a:r>
          </a:p>
          <a:p>
            <a:pPr lvl="2">
              <a:buNone/>
            </a:pPr>
            <a:r>
              <a:rPr lang="en-US" sz="6000" b="1" dirty="0" smtClean="0"/>
              <a:t> </a:t>
            </a:r>
            <a:endParaRPr lang="en-US" sz="6000" dirty="0" smtClean="0"/>
          </a:p>
          <a:p>
            <a:pPr>
              <a:buNone/>
            </a:pPr>
            <a:r>
              <a:rPr lang="en-US" sz="6000" b="1" dirty="0" smtClean="0"/>
              <a:t> </a:t>
            </a:r>
            <a:endParaRPr lang="en-US" sz="6000" dirty="0" smtClean="0"/>
          </a:p>
          <a:p>
            <a:pPr>
              <a:buNone/>
            </a:pPr>
            <a:r>
              <a:rPr lang="en-US" sz="6000" b="1" dirty="0" smtClean="0"/>
              <a:t>	</a:t>
            </a:r>
            <a:r>
              <a:rPr lang="en-US" sz="9600" b="1" dirty="0" smtClean="0"/>
              <a:t>Weekly Newsletter:</a:t>
            </a:r>
            <a:endParaRPr lang="en-US" sz="9600" dirty="0" smtClean="0"/>
          </a:p>
          <a:p>
            <a:pPr>
              <a:buNone/>
            </a:pPr>
            <a:r>
              <a:rPr lang="en-US" sz="9600" dirty="0" smtClean="0"/>
              <a:t>	</a:t>
            </a:r>
            <a:r>
              <a:rPr lang="en-US" sz="8000" dirty="0" smtClean="0"/>
              <a:t>Our secondary communication tool is the Weekly Newsletter.  The newsletter is sent every Sunday evening and goes to the e-mail address you and your student have on file.  The newsletter may contain a note from </a:t>
            </a:r>
            <a:r>
              <a:rPr lang="en-US" sz="8000" dirty="0" err="1" smtClean="0"/>
              <a:t>Mr</a:t>
            </a:r>
            <a:r>
              <a:rPr lang="en-US" sz="8000" dirty="0" smtClean="0"/>
              <a:t> </a:t>
            </a:r>
            <a:r>
              <a:rPr lang="en-US" sz="8000" dirty="0" err="1" smtClean="0"/>
              <a:t>Sopko</a:t>
            </a:r>
            <a:r>
              <a:rPr lang="en-US" sz="8000" dirty="0" smtClean="0"/>
              <a:t>, the rehearsal and practice schedule for the week, fundraising opportunities and up-coming events.  It is critical for you to read these e-mails to be informed about current events.  </a:t>
            </a:r>
            <a:endParaRPr lang="en-US" sz="80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b="1" dirty="0" smtClean="0">
                <a:solidFill>
                  <a:srgbClr val="FF0000"/>
                </a:solidFill>
              </a:rPr>
              <a:t>Communication</a:t>
            </a:r>
            <a:endParaRPr lang="en-US" sz="4400" b="1" dirty="0">
              <a:solidFill>
                <a:srgbClr val="FF0000"/>
              </a:solidFill>
            </a:endParaRPr>
          </a:p>
        </p:txBody>
      </p:sp>
      <p:sp>
        <p:nvSpPr>
          <p:cNvPr id="3" name="Content Placeholder 2"/>
          <p:cNvSpPr>
            <a:spLocks noGrp="1"/>
          </p:cNvSpPr>
          <p:nvPr>
            <p:ph sz="quarter" idx="1"/>
          </p:nvPr>
        </p:nvSpPr>
        <p:spPr/>
        <p:txBody>
          <a:bodyPr>
            <a:normAutofit fontScale="92500" lnSpcReduction="20000"/>
          </a:bodyPr>
          <a:lstStyle/>
          <a:p>
            <a:pPr>
              <a:buNone/>
            </a:pPr>
            <a:r>
              <a:rPr lang="en-US" b="1" dirty="0" smtClean="0"/>
              <a:t>	Band Parent Meetings: </a:t>
            </a:r>
            <a:endParaRPr lang="en-US" dirty="0" smtClean="0"/>
          </a:p>
          <a:p>
            <a:pPr>
              <a:buNone/>
            </a:pPr>
            <a:r>
              <a:rPr lang="en-US" dirty="0" smtClean="0"/>
              <a:t>	Another method of communication is our Monthly Band Parent Meetings.  Our Parent Meetings are every third Tuesday of the month at 7:00 p.m. in the Band Room.  </a:t>
            </a:r>
          </a:p>
          <a:p>
            <a:pPr>
              <a:buNone/>
            </a:pPr>
            <a:r>
              <a:rPr lang="en-US" dirty="0" smtClean="0"/>
              <a:t> </a:t>
            </a:r>
          </a:p>
          <a:p>
            <a:pPr>
              <a:buNone/>
            </a:pPr>
            <a:r>
              <a:rPr lang="en-US" dirty="0" smtClean="0"/>
              <a:t>	We will discuss up-coming events, fundraisers, trips and answer ANY questions you may have about the band program.  It also affords you the opportunity to hear from and speak to, </a:t>
            </a:r>
            <a:r>
              <a:rPr lang="en-US" dirty="0" err="1" smtClean="0"/>
              <a:t>Mr</a:t>
            </a:r>
            <a:r>
              <a:rPr lang="en-US" dirty="0" smtClean="0"/>
              <a:t> </a:t>
            </a:r>
            <a:r>
              <a:rPr lang="en-US" dirty="0" err="1" smtClean="0"/>
              <a:t>Sopko</a:t>
            </a:r>
            <a:r>
              <a:rPr lang="en-US" dirty="0" smtClean="0"/>
              <a:t>.  This is a great time to meet other Band Boosters and get involved in your Clearwater High School Band program.  </a:t>
            </a:r>
          </a:p>
          <a:p>
            <a:pPr>
              <a:buNone/>
            </a:pPr>
            <a:endParaRPr lang="en-US" dirty="0" smtClean="0"/>
          </a:p>
          <a:p>
            <a:pPr>
              <a:buNone/>
            </a:pPr>
            <a:r>
              <a:rPr lang="en-US" dirty="0" smtClean="0"/>
              <a:t>	Students are welcome to join the meeting.</a:t>
            </a:r>
          </a:p>
          <a:p>
            <a:pPr>
              <a:buNone/>
            </a:pP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a:bodyPr>
          <a:lstStyle/>
          <a:p>
            <a:pPr algn="ctr">
              <a:buNone/>
            </a:pPr>
            <a:r>
              <a:rPr lang="en-US" sz="5400" dirty="0" smtClean="0"/>
              <a:t/>
            </a:r>
            <a:br>
              <a:rPr lang="en-US" sz="5400" dirty="0" smtClean="0"/>
            </a:br>
            <a:r>
              <a:rPr lang="en-US" sz="5400" dirty="0" smtClean="0"/>
              <a:t/>
            </a:r>
            <a:br>
              <a:rPr lang="en-US" sz="5400" dirty="0" smtClean="0"/>
            </a:br>
            <a:endParaRPr lang="en-US" sz="5400" dirty="0"/>
          </a:p>
        </p:txBody>
      </p:sp>
      <p:pic>
        <p:nvPicPr>
          <p:cNvPr id="3074" name="Picture 2" descr="Happiest Place on Earth Women's Dark T-Shirt"/>
          <p:cNvPicPr>
            <a:picLocks noChangeAspect="1" noChangeArrowheads="1"/>
          </p:cNvPicPr>
          <p:nvPr/>
        </p:nvPicPr>
        <p:blipFill>
          <a:blip r:embed="rId2" cstate="print"/>
          <a:srcRect/>
          <a:stretch>
            <a:fillRect/>
          </a:stretch>
        </p:blipFill>
        <p:spPr bwMode="auto">
          <a:xfrm>
            <a:off x="301752" y="1527048"/>
            <a:ext cx="8689848" cy="4771159"/>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b="1" dirty="0" smtClean="0">
                <a:solidFill>
                  <a:srgbClr val="FF0000"/>
                </a:solidFill>
              </a:rPr>
              <a:t>Band Camp</a:t>
            </a:r>
            <a:endParaRPr lang="en-US" sz="4400" b="1" dirty="0">
              <a:solidFill>
                <a:srgbClr val="FF0000"/>
              </a:solidFill>
            </a:endParaRPr>
          </a:p>
        </p:txBody>
      </p:sp>
      <p:sp>
        <p:nvSpPr>
          <p:cNvPr id="3" name="Content Placeholder 2"/>
          <p:cNvSpPr>
            <a:spLocks noGrp="1"/>
          </p:cNvSpPr>
          <p:nvPr>
            <p:ph sz="quarter" idx="1"/>
          </p:nvPr>
        </p:nvSpPr>
        <p:spPr>
          <a:xfrm>
            <a:off x="457200" y="1447800"/>
            <a:ext cx="8229600" cy="5029200"/>
          </a:xfrm>
        </p:spPr>
        <p:txBody>
          <a:bodyPr>
            <a:normAutofit fontScale="62500" lnSpcReduction="20000"/>
          </a:bodyPr>
          <a:lstStyle/>
          <a:p>
            <a:pPr>
              <a:buNone/>
            </a:pPr>
            <a:r>
              <a:rPr lang="en-US" dirty="0" smtClean="0"/>
              <a:t>	</a:t>
            </a:r>
            <a:r>
              <a:rPr lang="en-US" sz="4800" dirty="0" smtClean="0"/>
              <a:t>Band Camp is required for CHS Marching Band Students. During Band Camp, students work full-time on the musical compositions and drill for the 2016 </a:t>
            </a:r>
            <a:r>
              <a:rPr lang="en-US" sz="4800" dirty="0"/>
              <a:t>F</a:t>
            </a:r>
            <a:r>
              <a:rPr lang="en-US" sz="4800" dirty="0" smtClean="0"/>
              <a:t>ootball and Marching </a:t>
            </a:r>
            <a:r>
              <a:rPr lang="en-US" sz="4800" dirty="0"/>
              <a:t>C</a:t>
            </a:r>
            <a:r>
              <a:rPr lang="en-US" sz="4800" dirty="0" smtClean="0"/>
              <a:t>ompetition season</a:t>
            </a:r>
            <a:r>
              <a:rPr lang="en-US" sz="4800" dirty="0" smtClean="0"/>
              <a:t>.</a:t>
            </a:r>
          </a:p>
          <a:p>
            <a:pPr>
              <a:buNone/>
            </a:pPr>
            <a:endParaRPr lang="en-US" sz="4800" dirty="0" smtClean="0"/>
          </a:p>
          <a:p>
            <a:pPr algn="ctr">
              <a:buNone/>
            </a:pPr>
            <a:r>
              <a:rPr lang="en-US" sz="5600" b="1" dirty="0" smtClean="0">
                <a:solidFill>
                  <a:srgbClr val="FF0000"/>
                </a:solidFill>
              </a:rPr>
              <a:t>Lunch </a:t>
            </a:r>
            <a:r>
              <a:rPr lang="en-US" sz="5600" b="1" dirty="0" smtClean="0">
                <a:solidFill>
                  <a:srgbClr val="FF0000"/>
                </a:solidFill>
              </a:rPr>
              <a:t>– Student must </a:t>
            </a:r>
            <a:r>
              <a:rPr lang="en-US" sz="5600" b="1" dirty="0" smtClean="0">
                <a:solidFill>
                  <a:srgbClr val="FF0000"/>
                </a:solidFill>
              </a:rPr>
              <a:t>bring</a:t>
            </a:r>
          </a:p>
          <a:p>
            <a:pPr algn="ctr">
              <a:buNone/>
            </a:pPr>
            <a:r>
              <a:rPr lang="en-US" sz="5600" b="1" dirty="0" smtClean="0">
                <a:solidFill>
                  <a:srgbClr val="FF0000"/>
                </a:solidFill>
              </a:rPr>
              <a:t>Friday – Students must bring swim suit and towel…</a:t>
            </a:r>
            <a:endParaRPr lang="en-US" sz="5600" b="1" dirty="0">
              <a:solidFill>
                <a:srgbClr val="FF0000"/>
              </a:solidFill>
            </a:endParaRPr>
          </a:p>
          <a:p>
            <a:pPr>
              <a:buNone/>
            </a:pPr>
            <a:endParaRPr lang="en-US" sz="3400" b="1" dirty="0" smtClean="0"/>
          </a:p>
          <a:p>
            <a:pPr>
              <a:buNone/>
            </a:pPr>
            <a:r>
              <a:rPr lang="en-US" sz="4000" b="1" dirty="0" smtClean="0"/>
              <a:t>Band Camp: </a:t>
            </a:r>
            <a:r>
              <a:rPr lang="en-US" sz="4000" b="1" u="sng" dirty="0" smtClean="0">
                <a:solidFill>
                  <a:srgbClr val="FF0000"/>
                </a:solidFill>
              </a:rPr>
              <a:t>Mandatory</a:t>
            </a:r>
            <a:r>
              <a:rPr lang="en-US" sz="4000" b="1" dirty="0" smtClean="0"/>
              <a:t> for all Band Members (Winds, Percussion, and Guard)</a:t>
            </a:r>
            <a:endParaRPr lang="en-US" sz="4000" dirty="0" smtClean="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7000" y="302006"/>
            <a:ext cx="1066800" cy="915670"/>
          </a:xfrm>
          <a:prstGeom prst="rect">
            <a:avLst/>
          </a:prstGeom>
        </p:spPr>
      </p:pic>
      <p:pic>
        <p:nvPicPr>
          <p:cNvPr id="6" name="Picture 5"/>
          <p:cNvPicPr>
            <a:picLocks noChangeAspect="1"/>
          </p:cNvPicPr>
          <p:nvPr/>
        </p:nvPicPr>
        <p:blipFill>
          <a:blip r:embed="rId3"/>
          <a:stretch>
            <a:fillRect/>
          </a:stretch>
        </p:blipFill>
        <p:spPr>
          <a:xfrm>
            <a:off x="1600200" y="303197"/>
            <a:ext cx="1066892" cy="91447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132" y="346901"/>
            <a:ext cx="1107757" cy="742090"/>
          </a:xfrm>
          <a:prstGeom prst="rect">
            <a:avLst/>
          </a:prstGeom>
        </p:spPr>
      </p:pic>
      <p:pic>
        <p:nvPicPr>
          <p:cNvPr id="8" name="Picture 7"/>
          <p:cNvPicPr>
            <a:picLocks noChangeAspect="1"/>
          </p:cNvPicPr>
          <p:nvPr/>
        </p:nvPicPr>
        <p:blipFill>
          <a:blip r:embed="rId5"/>
          <a:stretch>
            <a:fillRect/>
          </a:stretch>
        </p:blipFill>
        <p:spPr>
          <a:xfrm>
            <a:off x="7700137" y="367736"/>
            <a:ext cx="1066892" cy="713294"/>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b="1" dirty="0" smtClean="0">
                <a:solidFill>
                  <a:srgbClr val="FF0000"/>
                </a:solidFill>
              </a:rPr>
              <a:t>CHS Tornado Band</a:t>
            </a:r>
            <a:endParaRPr lang="en-US" sz="4400" b="1" dirty="0">
              <a:solidFill>
                <a:srgbClr val="FF0000"/>
              </a:solidFill>
            </a:endParaRPr>
          </a:p>
        </p:txBody>
      </p:sp>
      <p:sp>
        <p:nvSpPr>
          <p:cNvPr id="3" name="Content Placeholder 2"/>
          <p:cNvSpPr>
            <a:spLocks noGrp="1"/>
          </p:cNvSpPr>
          <p:nvPr>
            <p:ph sz="quarter" idx="1"/>
          </p:nvPr>
        </p:nvSpPr>
        <p:spPr>
          <a:xfrm>
            <a:off x="457200" y="1600200"/>
            <a:ext cx="8229600" cy="4876800"/>
          </a:xfrm>
        </p:spPr>
        <p:txBody>
          <a:bodyPr>
            <a:normAutofit/>
          </a:bodyPr>
          <a:lstStyle/>
          <a:p>
            <a:pPr algn="ctr">
              <a:buNone/>
            </a:pPr>
            <a:r>
              <a:rPr lang="en-US" dirty="0" smtClean="0"/>
              <a:t>     </a:t>
            </a:r>
            <a:r>
              <a:rPr lang="en-US" sz="4000" dirty="0" smtClean="0"/>
              <a:t>You are joining a </a:t>
            </a:r>
            <a:r>
              <a:rPr lang="en-US" sz="4000" b="1" dirty="0" smtClean="0"/>
              <a:t>TRADITION </a:t>
            </a:r>
            <a:r>
              <a:rPr lang="en-US" sz="4000" dirty="0" smtClean="0"/>
              <a:t>over 100 years in the making.</a:t>
            </a:r>
          </a:p>
          <a:p>
            <a:pPr>
              <a:buNone/>
            </a:pPr>
            <a:endParaRPr lang="en-US" sz="4600" dirty="0"/>
          </a:p>
          <a:p>
            <a:pPr>
              <a:buNone/>
            </a:pPr>
            <a:r>
              <a:rPr lang="en-US" sz="4600" dirty="0" smtClean="0"/>
              <a:t>	</a:t>
            </a:r>
            <a:endParaRPr lang="en-US" sz="3900" dirty="0" smtClean="0"/>
          </a:p>
          <a:p>
            <a:pPr>
              <a:buNone/>
            </a:pPr>
            <a:endParaRPr lang="en-US" sz="4000" dirty="0"/>
          </a:p>
        </p:txBody>
      </p:sp>
      <p:pic>
        <p:nvPicPr>
          <p:cNvPr id="4" name="Picture 2" descr="http://www.chstornadoband.com/page16/page20/files/collage_lb_image_page20_56_1.png"/>
          <p:cNvPicPr>
            <a:picLocks noChangeAspect="1" noChangeArrowheads="1"/>
          </p:cNvPicPr>
          <p:nvPr/>
        </p:nvPicPr>
        <p:blipFill>
          <a:blip r:embed="rId2" cstate="print"/>
          <a:srcRect/>
          <a:stretch>
            <a:fillRect/>
          </a:stretch>
        </p:blipFill>
        <p:spPr bwMode="auto">
          <a:xfrm>
            <a:off x="914400" y="2971800"/>
            <a:ext cx="7620000" cy="3276600"/>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97893"/>
            <a:ext cx="8534400" cy="758952"/>
          </a:xfrm>
        </p:spPr>
        <p:txBody>
          <a:bodyPr>
            <a:noAutofit/>
          </a:bodyPr>
          <a:lstStyle/>
          <a:p>
            <a:r>
              <a:rPr lang="en-US" sz="4400" b="1" dirty="0" smtClean="0">
                <a:solidFill>
                  <a:srgbClr val="FF0000"/>
                </a:solidFill>
              </a:rPr>
              <a:t>Band Camp – Daily Schedule</a:t>
            </a:r>
            <a:endParaRPr lang="en-US" sz="4400" b="1" dirty="0">
              <a:solidFill>
                <a:srgbClr val="FF0000"/>
              </a:solidFill>
            </a:endParaRPr>
          </a:p>
        </p:txBody>
      </p:sp>
      <p:graphicFrame>
        <p:nvGraphicFramePr>
          <p:cNvPr id="5" name="Content Placeholder 4"/>
          <p:cNvGraphicFramePr>
            <a:graphicFrameLocks noGrp="1"/>
          </p:cNvGraphicFramePr>
          <p:nvPr>
            <p:ph sz="quarter" idx="1"/>
            <p:extLst>
              <p:ext uri="{D42A27DB-BD31-4B8C-83A1-F6EECF244321}">
                <p14:modId xmlns:p14="http://schemas.microsoft.com/office/powerpoint/2010/main" val="395155413"/>
              </p:ext>
            </p:extLst>
          </p:nvPr>
        </p:nvGraphicFramePr>
        <p:xfrm>
          <a:off x="152400" y="1354609"/>
          <a:ext cx="8836152" cy="5495652"/>
        </p:xfrm>
        <a:graphic>
          <a:graphicData uri="http://schemas.openxmlformats.org/drawingml/2006/table">
            <a:tbl>
              <a:tblPr firstRow="1" bandRow="1">
                <a:tableStyleId>{5C22544A-7EE6-4342-B048-85BDC9FD1C3A}</a:tableStyleId>
              </a:tblPr>
              <a:tblGrid>
                <a:gridCol w="1218780"/>
                <a:gridCol w="7617372"/>
              </a:tblGrid>
              <a:tr h="245591">
                <a:tc>
                  <a:txBody>
                    <a:bodyPr/>
                    <a:lstStyle/>
                    <a:p>
                      <a:pPr algn="ctr"/>
                      <a:r>
                        <a:rPr lang="en-US" sz="1400" dirty="0" smtClean="0"/>
                        <a:t>Time</a:t>
                      </a:r>
                      <a:endParaRPr lang="en-US" sz="1400" dirty="0"/>
                    </a:p>
                  </a:txBody>
                  <a:tcPr/>
                </a:tc>
                <a:tc>
                  <a:txBody>
                    <a:bodyPr/>
                    <a:lstStyle/>
                    <a:p>
                      <a:pPr algn="ctr"/>
                      <a:endParaRPr lang="en-US" dirty="0"/>
                    </a:p>
                  </a:txBody>
                  <a:tcPr/>
                </a:tc>
              </a:tr>
              <a:tr h="274410">
                <a:tc>
                  <a:txBody>
                    <a:bodyPr/>
                    <a:lstStyle/>
                    <a:p>
                      <a:r>
                        <a:rPr lang="en-US" sz="1250" dirty="0" smtClean="0"/>
                        <a:t>7:45 am</a:t>
                      </a:r>
                      <a:endParaRPr lang="en-US" sz="1250" dirty="0"/>
                    </a:p>
                  </a:txBody>
                  <a:tcPr/>
                </a:tc>
                <a:tc>
                  <a:txBody>
                    <a:bodyPr/>
                    <a:lstStyle/>
                    <a:p>
                      <a:r>
                        <a:rPr kumimoji="0" lang="en-US" sz="1250" b="0" i="0" u="none" strike="noStrike" kern="1200" baseline="0" dirty="0" smtClean="0">
                          <a:solidFill>
                            <a:schemeClr val="dk1"/>
                          </a:solidFill>
                          <a:latin typeface="+mn-lt"/>
                          <a:ea typeface="+mn-ea"/>
                          <a:cs typeface="+mn-cs"/>
                        </a:rPr>
                        <a:t>Students are expected to arrive with water, towels and sunscreen wearing socks and sneakers</a:t>
                      </a:r>
                      <a:endParaRPr lang="en-US" sz="1250" dirty="0"/>
                    </a:p>
                  </a:txBody>
                  <a:tcPr/>
                </a:tc>
              </a:tr>
              <a:tr h="274410">
                <a:tc>
                  <a:txBody>
                    <a:bodyPr/>
                    <a:lstStyle/>
                    <a:p>
                      <a:r>
                        <a:rPr lang="en-US" sz="1250" dirty="0" smtClean="0"/>
                        <a:t>8:00 am</a:t>
                      </a:r>
                      <a:endParaRPr lang="en-US" sz="1250" dirty="0"/>
                    </a:p>
                  </a:txBody>
                  <a:tcPr/>
                </a:tc>
                <a:tc>
                  <a:txBody>
                    <a:bodyPr/>
                    <a:lstStyle/>
                    <a:p>
                      <a:r>
                        <a:rPr lang="en-US" sz="1250" dirty="0" smtClean="0"/>
                        <a:t>Announcements by Mr. </a:t>
                      </a:r>
                      <a:r>
                        <a:rPr lang="en-US" sz="1250" dirty="0" err="1" smtClean="0"/>
                        <a:t>Sopko</a:t>
                      </a:r>
                      <a:r>
                        <a:rPr lang="en-US" sz="1250" dirty="0" smtClean="0"/>
                        <a:t> (MS) </a:t>
                      </a:r>
                      <a:r>
                        <a:rPr kumimoji="0" lang="en-US" sz="1250" b="0" i="0" u="none" strike="noStrike" kern="1200" baseline="0" dirty="0" smtClean="0">
                          <a:solidFill>
                            <a:schemeClr val="dk1"/>
                          </a:solidFill>
                          <a:latin typeface="+mn-lt"/>
                          <a:ea typeface="+mn-ea"/>
                          <a:cs typeface="+mn-cs"/>
                        </a:rPr>
                        <a:t>to include: daily schedule, goals and CHSMB Calendar</a:t>
                      </a:r>
                      <a:endParaRPr lang="en-US" sz="1250" dirty="0"/>
                    </a:p>
                  </a:txBody>
                  <a:tcPr/>
                </a:tc>
              </a:tr>
              <a:tr h="466497">
                <a:tc>
                  <a:txBody>
                    <a:bodyPr/>
                    <a:lstStyle/>
                    <a:p>
                      <a:r>
                        <a:rPr lang="en-US" sz="1250" dirty="0" smtClean="0"/>
                        <a:t>8:15 am</a:t>
                      </a:r>
                      <a:endParaRPr lang="en-US" sz="1250" dirty="0"/>
                    </a:p>
                  </a:txBody>
                  <a:tcPr/>
                </a:tc>
                <a:tc>
                  <a:txBody>
                    <a:bodyPr/>
                    <a:lstStyle/>
                    <a:p>
                      <a:r>
                        <a:rPr kumimoji="0" lang="en-US" sz="1250" b="0" i="0" u="none" strike="noStrike" kern="1200" baseline="0" dirty="0" smtClean="0">
                          <a:solidFill>
                            <a:schemeClr val="dk1"/>
                          </a:solidFill>
                          <a:latin typeface="+mn-lt"/>
                          <a:ea typeface="+mn-ea"/>
                          <a:cs typeface="+mn-cs"/>
                        </a:rPr>
                        <a:t>Basics marching and positioning: Horns, color guard with a flag: outside to stretch and begin field show drill. Battery to the choir room to warm up, Pit to stay in the band room.</a:t>
                      </a:r>
                      <a:endParaRPr lang="en-US" sz="1250" dirty="0"/>
                    </a:p>
                  </a:txBody>
                  <a:tcPr/>
                </a:tc>
              </a:tr>
              <a:tr h="274410">
                <a:tc>
                  <a:txBody>
                    <a:bodyPr/>
                    <a:lstStyle/>
                    <a:p>
                      <a:r>
                        <a:rPr lang="en-US" sz="1250" b="1" dirty="0" smtClean="0"/>
                        <a:t>9:30</a:t>
                      </a:r>
                      <a:r>
                        <a:rPr lang="en-US" sz="1250" b="1" baseline="0" dirty="0" smtClean="0"/>
                        <a:t> am</a:t>
                      </a:r>
                      <a:endParaRPr lang="en-US" sz="1250" b="1" dirty="0"/>
                    </a:p>
                  </a:txBody>
                  <a:tcPr/>
                </a:tc>
                <a:tc>
                  <a:txBody>
                    <a:bodyPr/>
                    <a:lstStyle/>
                    <a:p>
                      <a:r>
                        <a:rPr kumimoji="0" lang="en-US" sz="1250" b="1" i="0" u="none" strike="noStrike" kern="1200" baseline="0" dirty="0" smtClean="0">
                          <a:solidFill>
                            <a:schemeClr val="dk1"/>
                          </a:solidFill>
                          <a:latin typeface="+mn-lt"/>
                          <a:ea typeface="+mn-ea"/>
                          <a:cs typeface="+mn-cs"/>
                        </a:rPr>
                        <a:t>Break</a:t>
                      </a:r>
                      <a:r>
                        <a:rPr kumimoji="0" lang="en-US" sz="1250" b="0" i="0" u="none" strike="noStrike" kern="1200" baseline="0" dirty="0" smtClean="0">
                          <a:solidFill>
                            <a:schemeClr val="dk1"/>
                          </a:solidFill>
                          <a:latin typeface="+mn-lt"/>
                          <a:ea typeface="+mn-ea"/>
                          <a:cs typeface="+mn-cs"/>
                        </a:rPr>
                        <a:t>: snacks and water provided by the CHS Band Boosters</a:t>
                      </a:r>
                      <a:endParaRPr lang="en-US" sz="1250" dirty="0"/>
                    </a:p>
                  </a:txBody>
                  <a:tcPr/>
                </a:tc>
              </a:tr>
              <a:tr h="274410">
                <a:tc>
                  <a:txBody>
                    <a:bodyPr/>
                    <a:lstStyle/>
                    <a:p>
                      <a:r>
                        <a:rPr lang="en-US" sz="1250" dirty="0" smtClean="0"/>
                        <a:t>9:45 am</a:t>
                      </a:r>
                      <a:endParaRPr lang="en-US" sz="1250" dirty="0"/>
                    </a:p>
                  </a:txBody>
                  <a:tcPr/>
                </a:tc>
                <a:tc>
                  <a:txBody>
                    <a:bodyPr/>
                    <a:lstStyle/>
                    <a:p>
                      <a:r>
                        <a:rPr kumimoji="0" lang="en-US" sz="1250" b="0" i="0" u="none" strike="noStrike" kern="1200" baseline="0" dirty="0" smtClean="0">
                          <a:solidFill>
                            <a:schemeClr val="dk1"/>
                          </a:solidFill>
                          <a:latin typeface="+mn-lt"/>
                          <a:ea typeface="+mn-ea"/>
                          <a:cs typeface="+mn-cs"/>
                        </a:rPr>
                        <a:t>Battery outside to join the Horns and the Guard for field drill</a:t>
                      </a:r>
                      <a:endParaRPr lang="en-US" sz="1250" dirty="0"/>
                    </a:p>
                  </a:txBody>
                  <a:tcPr/>
                </a:tc>
              </a:tr>
              <a:tr h="274410">
                <a:tc>
                  <a:txBody>
                    <a:bodyPr/>
                    <a:lstStyle/>
                    <a:p>
                      <a:r>
                        <a:rPr lang="en-US" sz="1250" b="1" dirty="0" smtClean="0"/>
                        <a:t>10:30 a</a:t>
                      </a:r>
                      <a:r>
                        <a:rPr lang="en-US" sz="1250" dirty="0" smtClean="0"/>
                        <a:t>m</a:t>
                      </a:r>
                      <a:endParaRPr lang="en-US" sz="1250" dirty="0"/>
                    </a:p>
                  </a:txBody>
                  <a:tcPr/>
                </a:tc>
                <a:tc>
                  <a:txBody>
                    <a:bodyPr/>
                    <a:lstStyle/>
                    <a:p>
                      <a:r>
                        <a:rPr kumimoji="0" lang="en-US" sz="1250" b="1" i="0" u="none" strike="noStrike" kern="1200" baseline="0" dirty="0" smtClean="0">
                          <a:solidFill>
                            <a:schemeClr val="dk1"/>
                          </a:solidFill>
                          <a:latin typeface="+mn-lt"/>
                          <a:ea typeface="+mn-ea"/>
                          <a:cs typeface="+mn-cs"/>
                        </a:rPr>
                        <a:t>Break</a:t>
                      </a:r>
                      <a:r>
                        <a:rPr kumimoji="0" lang="en-US" sz="1250" b="0" i="0" u="none" strike="noStrike" kern="1200" baseline="0" dirty="0" smtClean="0">
                          <a:solidFill>
                            <a:schemeClr val="dk1"/>
                          </a:solidFill>
                          <a:latin typeface="+mn-lt"/>
                          <a:ea typeface="+mn-ea"/>
                          <a:cs typeface="+mn-cs"/>
                        </a:rPr>
                        <a:t>: and water provided by the CHS Band Boosters</a:t>
                      </a:r>
                      <a:endParaRPr lang="en-US" sz="1250" dirty="0"/>
                    </a:p>
                  </a:txBody>
                  <a:tcPr/>
                </a:tc>
              </a:tr>
              <a:tr h="274410">
                <a:tc>
                  <a:txBody>
                    <a:bodyPr/>
                    <a:lstStyle/>
                    <a:p>
                      <a:r>
                        <a:rPr lang="en-US" sz="1250" b="1" dirty="0" smtClean="0"/>
                        <a:t>12:00 pm</a:t>
                      </a:r>
                      <a:endParaRPr lang="en-US" sz="1250" b="1" dirty="0"/>
                    </a:p>
                  </a:txBody>
                  <a:tcPr/>
                </a:tc>
                <a:tc>
                  <a:txBody>
                    <a:bodyPr/>
                    <a:lstStyle/>
                    <a:p>
                      <a:r>
                        <a:rPr lang="en-US" sz="1250" b="1" dirty="0" smtClean="0"/>
                        <a:t>Lunch Break</a:t>
                      </a:r>
                      <a:endParaRPr lang="en-US" sz="1250" b="1" dirty="0"/>
                    </a:p>
                  </a:txBody>
                  <a:tcPr/>
                </a:tc>
              </a:tr>
              <a:tr h="274410">
                <a:tc>
                  <a:txBody>
                    <a:bodyPr/>
                    <a:lstStyle/>
                    <a:p>
                      <a:r>
                        <a:rPr lang="en-US" sz="1250" dirty="0" smtClean="0"/>
                        <a:t>12:45 pm</a:t>
                      </a:r>
                      <a:endParaRPr lang="en-US" sz="1250" dirty="0"/>
                    </a:p>
                  </a:txBody>
                  <a:tcPr/>
                </a:tc>
                <a:tc>
                  <a:txBody>
                    <a:bodyPr/>
                    <a:lstStyle/>
                    <a:p>
                      <a:r>
                        <a:rPr kumimoji="0" lang="en-US" sz="1250" b="0" i="0" u="none" strike="noStrike" kern="1200" baseline="0" dirty="0" smtClean="0">
                          <a:solidFill>
                            <a:schemeClr val="dk1"/>
                          </a:solidFill>
                          <a:latin typeface="+mn-lt"/>
                          <a:ea typeface="+mn-ea"/>
                          <a:cs typeface="+mn-cs"/>
                        </a:rPr>
                        <a:t>All outside to march what was learned this morning</a:t>
                      </a:r>
                      <a:endParaRPr lang="en-US" sz="1250" dirty="0"/>
                    </a:p>
                  </a:txBody>
                  <a:tcPr/>
                </a:tc>
              </a:tr>
              <a:tr h="466497">
                <a:tc>
                  <a:txBody>
                    <a:bodyPr/>
                    <a:lstStyle/>
                    <a:p>
                      <a:r>
                        <a:rPr lang="en-US" sz="1250" dirty="0" smtClean="0"/>
                        <a:t>1:30 pm</a:t>
                      </a:r>
                      <a:endParaRPr lang="en-US" sz="1250" dirty="0"/>
                    </a:p>
                  </a:txBody>
                  <a:tcPr/>
                </a:tc>
                <a:tc>
                  <a:txBody>
                    <a:bodyPr/>
                    <a:lstStyle/>
                    <a:p>
                      <a:r>
                        <a:rPr kumimoji="0" lang="en-US" sz="1250" b="0" i="0" u="none" strike="noStrike" kern="1200" baseline="0" dirty="0" smtClean="0">
                          <a:solidFill>
                            <a:schemeClr val="dk1"/>
                          </a:solidFill>
                          <a:latin typeface="+mn-lt"/>
                          <a:ea typeface="+mn-ea"/>
                          <a:cs typeface="+mn-cs"/>
                        </a:rPr>
                        <a:t>Inside, Guard to the ensemble room to review work and choreography Horns and pit in the band room, Battery to the choir room</a:t>
                      </a:r>
                      <a:endParaRPr lang="en-US" sz="1250" dirty="0"/>
                    </a:p>
                  </a:txBody>
                  <a:tcPr/>
                </a:tc>
              </a:tr>
              <a:tr h="274410">
                <a:tc>
                  <a:txBody>
                    <a:bodyPr/>
                    <a:lstStyle/>
                    <a:p>
                      <a:r>
                        <a:rPr lang="en-US" sz="1250" b="1" dirty="0" smtClean="0"/>
                        <a:t>3:00 pm</a:t>
                      </a:r>
                      <a:endParaRPr lang="en-US" sz="1250" b="1" dirty="0"/>
                    </a:p>
                  </a:txBody>
                  <a:tcPr/>
                </a:tc>
                <a:tc>
                  <a:txBody>
                    <a:bodyPr/>
                    <a:lstStyle/>
                    <a:p>
                      <a:r>
                        <a:rPr kumimoji="0" lang="en-US" sz="1250" b="1" i="0" u="none" strike="noStrike" kern="1200" baseline="0" dirty="0" smtClean="0">
                          <a:solidFill>
                            <a:schemeClr val="dk1"/>
                          </a:solidFill>
                          <a:latin typeface="+mn-lt"/>
                          <a:ea typeface="+mn-ea"/>
                          <a:cs typeface="+mn-cs"/>
                        </a:rPr>
                        <a:t>Break</a:t>
                      </a:r>
                      <a:r>
                        <a:rPr kumimoji="0" lang="en-US" sz="1250" b="0" i="0" u="none" strike="noStrike" kern="1200" baseline="0" dirty="0" smtClean="0">
                          <a:solidFill>
                            <a:schemeClr val="dk1"/>
                          </a:solidFill>
                          <a:latin typeface="+mn-lt"/>
                          <a:ea typeface="+mn-ea"/>
                          <a:cs typeface="+mn-cs"/>
                        </a:rPr>
                        <a:t>: snacks and water provided by the CHS Band Boosters</a:t>
                      </a:r>
                      <a:endParaRPr lang="en-US" sz="1250" dirty="0"/>
                    </a:p>
                  </a:txBody>
                  <a:tcPr/>
                </a:tc>
              </a:tr>
              <a:tr h="274410">
                <a:tc>
                  <a:txBody>
                    <a:bodyPr/>
                    <a:lstStyle/>
                    <a:p>
                      <a:r>
                        <a:rPr lang="en-US" sz="1250" dirty="0" smtClean="0"/>
                        <a:t>3:15 pm</a:t>
                      </a:r>
                      <a:endParaRPr lang="en-US" sz="1250" dirty="0"/>
                    </a:p>
                  </a:txBody>
                  <a:tcPr/>
                </a:tc>
                <a:tc>
                  <a:txBody>
                    <a:bodyPr/>
                    <a:lstStyle/>
                    <a:p>
                      <a:r>
                        <a:rPr kumimoji="0" lang="en-US" sz="1250" b="0" i="0" u="none" strike="noStrike" kern="1200" baseline="0" dirty="0" smtClean="0">
                          <a:solidFill>
                            <a:schemeClr val="dk1"/>
                          </a:solidFill>
                          <a:latin typeface="+mn-lt"/>
                          <a:ea typeface="+mn-ea"/>
                          <a:cs typeface="+mn-cs"/>
                        </a:rPr>
                        <a:t>Team building exercises in the choir room or auditorium</a:t>
                      </a:r>
                      <a:endParaRPr lang="en-US" sz="1250" dirty="0"/>
                    </a:p>
                  </a:txBody>
                  <a:tcPr/>
                </a:tc>
              </a:tr>
              <a:tr h="466497">
                <a:tc>
                  <a:txBody>
                    <a:bodyPr/>
                    <a:lstStyle/>
                    <a:p>
                      <a:r>
                        <a:rPr lang="en-US" sz="1250" dirty="0" smtClean="0"/>
                        <a:t>3:45 pm</a:t>
                      </a:r>
                      <a:endParaRPr lang="en-US" sz="1250" dirty="0"/>
                    </a:p>
                  </a:txBody>
                  <a:tcPr/>
                </a:tc>
                <a:tc>
                  <a:txBody>
                    <a:bodyPr/>
                    <a:lstStyle/>
                    <a:p>
                      <a:r>
                        <a:rPr kumimoji="0" lang="en-US" sz="1250" b="0" i="0" u="none" strike="noStrike" kern="1200" baseline="0" dirty="0" smtClean="0">
                          <a:solidFill>
                            <a:schemeClr val="dk1"/>
                          </a:solidFill>
                          <a:latin typeface="+mn-lt"/>
                          <a:ea typeface="+mn-ea"/>
                          <a:cs typeface="+mn-cs"/>
                        </a:rPr>
                        <a:t>All will learn the music and choreography of the show Horns in the choir room, guard to the ensemble room, battery and pit to the band room</a:t>
                      </a:r>
                      <a:endParaRPr lang="en-US" sz="1250" dirty="0"/>
                    </a:p>
                  </a:txBody>
                  <a:tcPr/>
                </a:tc>
              </a:tr>
              <a:tr h="274410">
                <a:tc>
                  <a:txBody>
                    <a:bodyPr/>
                    <a:lstStyle/>
                    <a:p>
                      <a:r>
                        <a:rPr lang="en-US" sz="1250" b="1" dirty="0" smtClean="0"/>
                        <a:t>4:30 pm</a:t>
                      </a:r>
                      <a:endParaRPr lang="en-US" sz="1250" b="1" dirty="0"/>
                    </a:p>
                  </a:txBody>
                  <a:tcPr/>
                </a:tc>
                <a:tc>
                  <a:txBody>
                    <a:bodyPr/>
                    <a:lstStyle/>
                    <a:p>
                      <a:r>
                        <a:rPr kumimoji="0" lang="en-US" sz="1250" b="1" i="0" u="none" strike="noStrike" kern="1200" baseline="0" dirty="0" smtClean="0">
                          <a:solidFill>
                            <a:schemeClr val="dk1"/>
                          </a:solidFill>
                          <a:latin typeface="+mn-lt"/>
                          <a:ea typeface="+mn-ea"/>
                          <a:cs typeface="+mn-cs"/>
                        </a:rPr>
                        <a:t>Break</a:t>
                      </a:r>
                      <a:r>
                        <a:rPr kumimoji="0" lang="en-US" sz="1250" b="0" i="0" u="none" strike="noStrike" kern="1200" baseline="0" dirty="0" smtClean="0">
                          <a:solidFill>
                            <a:schemeClr val="dk1"/>
                          </a:solidFill>
                          <a:latin typeface="+mn-lt"/>
                          <a:ea typeface="+mn-ea"/>
                          <a:cs typeface="+mn-cs"/>
                        </a:rPr>
                        <a:t>: snacks and water provided by the CHS Band Boosters</a:t>
                      </a:r>
                      <a:endParaRPr lang="en-US" sz="1250" dirty="0"/>
                    </a:p>
                  </a:txBody>
                  <a:tcPr/>
                </a:tc>
              </a:tr>
              <a:tr h="329292">
                <a:tc>
                  <a:txBody>
                    <a:bodyPr/>
                    <a:lstStyle/>
                    <a:p>
                      <a:r>
                        <a:rPr lang="en-US" sz="1250" dirty="0" smtClean="0"/>
                        <a:t>4:45 pm</a:t>
                      </a:r>
                      <a:endParaRPr lang="en-US" sz="1250" dirty="0"/>
                    </a:p>
                  </a:txBody>
                  <a:tcPr/>
                </a:tc>
                <a:tc>
                  <a:txBody>
                    <a:bodyPr/>
                    <a:lstStyle/>
                    <a:p>
                      <a:r>
                        <a:rPr kumimoji="0" lang="en-US" sz="1250" b="0" i="0" u="none" strike="noStrike" kern="1200" baseline="0" dirty="0" smtClean="0">
                          <a:solidFill>
                            <a:schemeClr val="dk1"/>
                          </a:solidFill>
                          <a:latin typeface="+mn-lt"/>
                          <a:ea typeface="+mn-ea"/>
                          <a:cs typeface="+mn-cs"/>
                        </a:rPr>
                        <a:t>Outside to march, perform what was learned.</a:t>
                      </a:r>
                      <a:endParaRPr lang="en-US" sz="1250" dirty="0"/>
                    </a:p>
                  </a:txBody>
                  <a:tcPr/>
                </a:tc>
              </a:tr>
              <a:tr h="274410">
                <a:tc>
                  <a:txBody>
                    <a:bodyPr/>
                    <a:lstStyle/>
                    <a:p>
                      <a:r>
                        <a:rPr lang="en-US" sz="1250" dirty="0" smtClean="0"/>
                        <a:t>5:50 pm</a:t>
                      </a:r>
                      <a:endParaRPr lang="en-US" sz="1250" dirty="0"/>
                    </a:p>
                  </a:txBody>
                  <a:tcPr/>
                </a:tc>
                <a:tc>
                  <a:txBody>
                    <a:bodyPr/>
                    <a:lstStyle/>
                    <a:p>
                      <a:r>
                        <a:rPr kumimoji="0" lang="en-US" sz="1250" b="0" i="0" u="none" strike="noStrike" kern="1200" baseline="0" dirty="0" smtClean="0">
                          <a:solidFill>
                            <a:schemeClr val="dk1"/>
                          </a:solidFill>
                          <a:latin typeface="+mn-lt"/>
                          <a:ea typeface="+mn-ea"/>
                          <a:cs typeface="+mn-cs"/>
                        </a:rPr>
                        <a:t>Announcements, Clean up</a:t>
                      </a:r>
                      <a:endParaRPr lang="en-US" sz="1250" dirty="0"/>
                    </a:p>
                  </a:txBody>
                  <a:tcPr/>
                </a:tc>
              </a:tr>
              <a:tr h="274410">
                <a:tc>
                  <a:txBody>
                    <a:bodyPr/>
                    <a:lstStyle/>
                    <a:p>
                      <a:r>
                        <a:rPr lang="en-US" sz="1250" dirty="0" smtClean="0"/>
                        <a:t>6:00 pm</a:t>
                      </a:r>
                      <a:endParaRPr lang="en-US" sz="1250" dirty="0"/>
                    </a:p>
                  </a:txBody>
                  <a:tcPr/>
                </a:tc>
                <a:tc>
                  <a:txBody>
                    <a:bodyPr/>
                    <a:lstStyle/>
                    <a:p>
                      <a:r>
                        <a:rPr lang="en-US" sz="1250" dirty="0" smtClean="0"/>
                        <a:t>Dismissal</a:t>
                      </a:r>
                      <a:endParaRPr lang="en-US" sz="1250" dirty="0"/>
                    </a:p>
                  </a:txBody>
                  <a:tcPr/>
                </a:tc>
              </a:tr>
            </a:tbl>
          </a:graphicData>
        </a:graphic>
      </p:graphicFrame>
      <p:sp>
        <p:nvSpPr>
          <p:cNvPr id="6" name="TextBox 5"/>
          <p:cNvSpPr txBox="1"/>
          <p:nvPr/>
        </p:nvSpPr>
        <p:spPr>
          <a:xfrm>
            <a:off x="609600" y="987552"/>
            <a:ext cx="3505200" cy="369332"/>
          </a:xfrm>
          <a:prstGeom prst="rect">
            <a:avLst/>
          </a:prstGeom>
          <a:noFill/>
        </p:spPr>
        <p:txBody>
          <a:bodyPr wrap="square" rtlCol="0">
            <a:spAutoFit/>
          </a:bodyPr>
          <a:lstStyle/>
          <a:p>
            <a:r>
              <a:rPr lang="en-US" dirty="0" smtClean="0"/>
              <a:t>Mon – Thurs 7:45am – 6:00pm</a:t>
            </a:r>
            <a:endParaRPr lang="en-US" dirty="0"/>
          </a:p>
        </p:txBody>
      </p:sp>
      <p:sp>
        <p:nvSpPr>
          <p:cNvPr id="7" name="TextBox 6"/>
          <p:cNvSpPr txBox="1"/>
          <p:nvPr/>
        </p:nvSpPr>
        <p:spPr>
          <a:xfrm>
            <a:off x="4876800" y="987552"/>
            <a:ext cx="3962400" cy="369332"/>
          </a:xfrm>
          <a:prstGeom prst="rect">
            <a:avLst/>
          </a:prstGeom>
          <a:noFill/>
        </p:spPr>
        <p:txBody>
          <a:bodyPr wrap="square" rtlCol="0">
            <a:spAutoFit/>
          </a:bodyPr>
          <a:lstStyle/>
          <a:p>
            <a:r>
              <a:rPr lang="en-US" dirty="0" smtClean="0"/>
              <a:t>Friday schedule </a:t>
            </a:r>
            <a:r>
              <a:rPr lang="en-US" dirty="0"/>
              <a:t>n</a:t>
            </a:r>
            <a:r>
              <a:rPr lang="en-US" dirty="0" smtClean="0"/>
              <a:t>eed suit and towel</a:t>
            </a:r>
            <a:endParaRPr lang="en-US" dirty="0"/>
          </a:p>
        </p:txBody>
      </p:sp>
    </p:spTree>
    <p:extLst>
      <p:ext uri="{BB962C8B-B14F-4D97-AF65-F5344CB8AC3E}">
        <p14:creationId xmlns:p14="http://schemas.microsoft.com/office/powerpoint/2010/main" val="27043675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b="1" dirty="0" smtClean="0">
                <a:solidFill>
                  <a:srgbClr val="FF0000"/>
                </a:solidFill>
              </a:rPr>
              <a:t>Band Camp Survival Kit</a:t>
            </a:r>
            <a:endParaRPr lang="en-US" sz="4400" b="1" dirty="0">
              <a:solidFill>
                <a:srgbClr val="FF0000"/>
              </a:solidFill>
            </a:endParaRPr>
          </a:p>
        </p:txBody>
      </p:sp>
      <p:sp>
        <p:nvSpPr>
          <p:cNvPr id="3" name="Content Placeholder 2"/>
          <p:cNvSpPr>
            <a:spLocks noGrp="1"/>
          </p:cNvSpPr>
          <p:nvPr>
            <p:ph sz="quarter" idx="1"/>
          </p:nvPr>
        </p:nvSpPr>
        <p:spPr>
          <a:xfrm>
            <a:off x="301752" y="1527048"/>
            <a:ext cx="8689848" cy="4572000"/>
          </a:xfrm>
        </p:spPr>
        <p:txBody>
          <a:bodyPr>
            <a:normAutofit fontScale="92500" lnSpcReduction="10000"/>
          </a:bodyPr>
          <a:lstStyle/>
          <a:p>
            <a:pPr algn="ctr">
              <a:buNone/>
            </a:pPr>
            <a:r>
              <a:rPr lang="en-US" sz="4200" b="1" dirty="0"/>
              <a:t>Items you Need to </a:t>
            </a:r>
            <a:r>
              <a:rPr lang="en-US" sz="4200" b="1" dirty="0" smtClean="0"/>
              <a:t>Bring:</a:t>
            </a:r>
          </a:p>
          <a:p>
            <a:pPr algn="ctr">
              <a:buNone/>
            </a:pPr>
            <a:endParaRPr lang="en-US" b="1" dirty="0"/>
          </a:p>
          <a:p>
            <a:pPr lvl="0"/>
            <a:r>
              <a:rPr lang="en-US" dirty="0"/>
              <a:t>Your</a:t>
            </a:r>
            <a:r>
              <a:rPr lang="en-US" b="1" dirty="0"/>
              <a:t> Instrument</a:t>
            </a:r>
            <a:r>
              <a:rPr lang="en-US" dirty="0"/>
              <a:t> with Reeds and Mouthpieces </a:t>
            </a:r>
          </a:p>
          <a:p>
            <a:pPr lvl="0"/>
            <a:r>
              <a:rPr lang="en-US" dirty="0"/>
              <a:t>Light colored </a:t>
            </a:r>
            <a:r>
              <a:rPr lang="en-US" b="1" dirty="0"/>
              <a:t>T-Shirts</a:t>
            </a:r>
            <a:r>
              <a:rPr lang="en-US" dirty="0"/>
              <a:t>, Tank Tops or Sleeveless Shirts</a:t>
            </a:r>
          </a:p>
          <a:p>
            <a:pPr lvl="0"/>
            <a:r>
              <a:rPr lang="en-US" b="1" dirty="0"/>
              <a:t>Shorts</a:t>
            </a:r>
            <a:r>
              <a:rPr lang="en-US" dirty="0"/>
              <a:t>:  Comfortable – </a:t>
            </a:r>
            <a:r>
              <a:rPr lang="en-US" b="1" dirty="0">
                <a:solidFill>
                  <a:srgbClr val="FF0000"/>
                </a:solidFill>
              </a:rPr>
              <a:t>NO Jeans </a:t>
            </a:r>
            <a:r>
              <a:rPr lang="en-US" dirty="0"/>
              <a:t>and </a:t>
            </a:r>
            <a:r>
              <a:rPr lang="en-US" b="1" dirty="0">
                <a:solidFill>
                  <a:srgbClr val="FF0000"/>
                </a:solidFill>
              </a:rPr>
              <a:t>NO Long Pants</a:t>
            </a:r>
          </a:p>
          <a:p>
            <a:pPr lvl="0"/>
            <a:r>
              <a:rPr lang="en-US" b="1" dirty="0"/>
              <a:t>Socks</a:t>
            </a:r>
            <a:r>
              <a:rPr lang="en-US" dirty="0"/>
              <a:t> and Comfortable </a:t>
            </a:r>
            <a:r>
              <a:rPr lang="en-US" b="1" dirty="0"/>
              <a:t>Sneaker Style Shoes</a:t>
            </a:r>
            <a:r>
              <a:rPr lang="en-US" dirty="0"/>
              <a:t> – </a:t>
            </a:r>
            <a:endParaRPr lang="en-US" dirty="0" smtClean="0"/>
          </a:p>
          <a:p>
            <a:pPr lvl="0">
              <a:buNone/>
            </a:pPr>
            <a:r>
              <a:rPr lang="en-US" dirty="0" smtClean="0"/>
              <a:t>	</a:t>
            </a:r>
            <a:r>
              <a:rPr lang="en-US" b="1" dirty="0" smtClean="0">
                <a:solidFill>
                  <a:srgbClr val="FF0000"/>
                </a:solidFill>
              </a:rPr>
              <a:t>NO </a:t>
            </a:r>
            <a:r>
              <a:rPr lang="en-US" b="1" dirty="0">
                <a:solidFill>
                  <a:srgbClr val="FF0000"/>
                </a:solidFill>
              </a:rPr>
              <a:t>Sandals </a:t>
            </a:r>
            <a:r>
              <a:rPr lang="en-US" dirty="0"/>
              <a:t>and </a:t>
            </a:r>
            <a:r>
              <a:rPr lang="en-US" b="1" dirty="0">
                <a:solidFill>
                  <a:srgbClr val="FF0000"/>
                </a:solidFill>
              </a:rPr>
              <a:t>NO Flip </a:t>
            </a:r>
            <a:r>
              <a:rPr lang="en-US" b="1" dirty="0" smtClean="0">
                <a:solidFill>
                  <a:srgbClr val="FF0000"/>
                </a:solidFill>
              </a:rPr>
              <a:t>Flops</a:t>
            </a:r>
            <a:endParaRPr lang="en-US" b="1" dirty="0">
              <a:solidFill>
                <a:srgbClr val="FF0000"/>
              </a:solidFill>
            </a:endParaRPr>
          </a:p>
          <a:p>
            <a:pPr lvl="0"/>
            <a:r>
              <a:rPr lang="en-US" b="1" dirty="0"/>
              <a:t>Sunglasses </a:t>
            </a:r>
            <a:r>
              <a:rPr lang="en-US" dirty="0"/>
              <a:t>and/or </a:t>
            </a:r>
            <a:r>
              <a:rPr lang="en-US" b="1" dirty="0"/>
              <a:t>Hat</a:t>
            </a:r>
            <a:endParaRPr lang="en-US" dirty="0"/>
          </a:p>
          <a:p>
            <a:pPr lvl="0"/>
            <a:r>
              <a:rPr lang="en-US" b="1" dirty="0"/>
              <a:t>Sunscreen</a:t>
            </a:r>
            <a:r>
              <a:rPr lang="en-US" dirty="0"/>
              <a:t>:  Sweat proof is the best</a:t>
            </a:r>
          </a:p>
          <a:p>
            <a:pPr lvl="0"/>
            <a:r>
              <a:rPr lang="en-US" b="1" dirty="0"/>
              <a:t>Chap-stick</a:t>
            </a:r>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825497">
            <a:off x="6553200" y="4419600"/>
            <a:ext cx="2159000" cy="194310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b="1" dirty="0" smtClean="0">
                <a:solidFill>
                  <a:srgbClr val="FF0000"/>
                </a:solidFill>
              </a:rPr>
              <a:t>Band Camp Survival Kit</a:t>
            </a:r>
            <a:endParaRPr lang="en-US" sz="4400" dirty="0"/>
          </a:p>
        </p:txBody>
      </p:sp>
      <p:sp>
        <p:nvSpPr>
          <p:cNvPr id="3" name="Content Placeholder 2"/>
          <p:cNvSpPr>
            <a:spLocks noGrp="1"/>
          </p:cNvSpPr>
          <p:nvPr>
            <p:ph sz="quarter" idx="1"/>
          </p:nvPr>
        </p:nvSpPr>
        <p:spPr>
          <a:xfrm>
            <a:off x="457200" y="1600200"/>
            <a:ext cx="8229600" cy="4876800"/>
          </a:xfrm>
        </p:spPr>
        <p:txBody>
          <a:bodyPr>
            <a:normAutofit/>
          </a:bodyPr>
          <a:lstStyle/>
          <a:p>
            <a:pPr lvl="0"/>
            <a:r>
              <a:rPr lang="en-US" b="1" dirty="0" smtClean="0"/>
              <a:t>Water </a:t>
            </a:r>
            <a:r>
              <a:rPr lang="en-US" dirty="0" smtClean="0"/>
              <a:t>and/or </a:t>
            </a:r>
            <a:r>
              <a:rPr lang="en-US" b="1" dirty="0" smtClean="0"/>
              <a:t>Gatorade</a:t>
            </a:r>
            <a:r>
              <a:rPr lang="en-US" dirty="0" smtClean="0"/>
              <a:t>:  It is VERY important to stay hydrated!!</a:t>
            </a:r>
          </a:p>
          <a:p>
            <a:pPr lvl="1"/>
            <a:r>
              <a:rPr lang="en-US" b="1" dirty="0" smtClean="0">
                <a:solidFill>
                  <a:srgbClr val="FF0000"/>
                </a:solidFill>
              </a:rPr>
              <a:t>Please mark your name on it and bring LOTS of it.</a:t>
            </a:r>
          </a:p>
          <a:p>
            <a:pPr lvl="0"/>
            <a:r>
              <a:rPr lang="en-US" b="1" dirty="0" smtClean="0"/>
              <a:t>Pencils</a:t>
            </a:r>
            <a:r>
              <a:rPr lang="en-US" dirty="0" smtClean="0"/>
              <a:t>:  Sharpened with erasers</a:t>
            </a:r>
          </a:p>
          <a:p>
            <a:pPr lvl="0"/>
            <a:r>
              <a:rPr lang="en-US" b="1" dirty="0" smtClean="0"/>
              <a:t>Highlighters</a:t>
            </a:r>
            <a:endParaRPr lang="en-US" dirty="0" smtClean="0"/>
          </a:p>
          <a:p>
            <a:pPr lvl="0"/>
            <a:r>
              <a:rPr lang="en-US" b="1" dirty="0" smtClean="0"/>
              <a:t>3-Ring Binder</a:t>
            </a:r>
            <a:r>
              <a:rPr lang="en-US" dirty="0" smtClean="0"/>
              <a:t>:  To create your Drill Book</a:t>
            </a:r>
          </a:p>
          <a:p>
            <a:pPr lvl="0"/>
            <a:r>
              <a:rPr lang="en-US" b="1" dirty="0" smtClean="0"/>
              <a:t>Page Protectors</a:t>
            </a:r>
            <a:endParaRPr lang="en-US" dirty="0" smtClean="0"/>
          </a:p>
          <a:p>
            <a:pPr lvl="0"/>
            <a:r>
              <a:rPr lang="en-US" b="1" dirty="0" smtClean="0"/>
              <a:t>Extra Long Shoelace</a:t>
            </a:r>
            <a:r>
              <a:rPr lang="en-US" dirty="0" smtClean="0"/>
              <a:t>:  For your Drill Book</a:t>
            </a:r>
          </a:p>
          <a:p>
            <a:pPr lvl="0"/>
            <a:r>
              <a:rPr lang="en-US" b="1" dirty="0" smtClean="0"/>
              <a:t>Good Attitude</a:t>
            </a:r>
            <a:r>
              <a:rPr lang="en-US" dirty="0" smtClean="0"/>
              <a:t>  </a:t>
            </a:r>
          </a:p>
          <a:p>
            <a:pPr lvl="0"/>
            <a:endParaRPr lang="en-US" dirty="0" smtClean="0"/>
          </a:p>
          <a:p>
            <a:endParaRPr lang="en-US" dirty="0"/>
          </a:p>
        </p:txBody>
      </p:sp>
      <p:pic>
        <p:nvPicPr>
          <p:cNvPr id="5" name="Picture 4"/>
          <p:cNvPicPr>
            <a:picLocks noChangeAspect="1"/>
          </p:cNvPicPr>
          <p:nvPr/>
        </p:nvPicPr>
        <p:blipFill>
          <a:blip r:embed="rId2"/>
          <a:stretch>
            <a:fillRect/>
          </a:stretch>
        </p:blipFill>
        <p:spPr>
          <a:xfrm>
            <a:off x="7467600" y="3200400"/>
            <a:ext cx="1438667" cy="167640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b="1" dirty="0" smtClean="0">
                <a:solidFill>
                  <a:srgbClr val="FF0000"/>
                </a:solidFill>
              </a:rPr>
              <a:t>How Can You help?</a:t>
            </a:r>
            <a:endParaRPr lang="en-US" sz="4400" b="1" dirty="0">
              <a:solidFill>
                <a:srgbClr val="FF0000"/>
              </a:solidFill>
            </a:endParaRPr>
          </a:p>
        </p:txBody>
      </p:sp>
      <p:sp>
        <p:nvSpPr>
          <p:cNvPr id="3" name="Content Placeholder 2"/>
          <p:cNvSpPr>
            <a:spLocks noGrp="1"/>
          </p:cNvSpPr>
          <p:nvPr>
            <p:ph sz="quarter" idx="1"/>
          </p:nvPr>
        </p:nvSpPr>
        <p:spPr>
          <a:xfrm>
            <a:off x="301752" y="1600200"/>
            <a:ext cx="8503920" cy="4724400"/>
          </a:xfrm>
        </p:spPr>
        <p:txBody>
          <a:bodyPr>
            <a:normAutofit fontScale="55000" lnSpcReduction="20000"/>
          </a:bodyPr>
          <a:lstStyle/>
          <a:p>
            <a:r>
              <a:rPr lang="en-US" sz="3800" dirty="0" smtClean="0"/>
              <a:t> </a:t>
            </a:r>
            <a:r>
              <a:rPr lang="en-US" sz="4200" b="1" dirty="0" smtClean="0"/>
              <a:t>Water</a:t>
            </a:r>
            <a:r>
              <a:rPr lang="en-US" sz="4200" b="1" dirty="0"/>
              <a:t>, water, water- gallons</a:t>
            </a:r>
          </a:p>
          <a:p>
            <a:r>
              <a:rPr lang="en-US" sz="4200" dirty="0"/>
              <a:t> Cups (8oz Sizes)</a:t>
            </a:r>
          </a:p>
          <a:p>
            <a:r>
              <a:rPr lang="en-US" sz="4200" dirty="0"/>
              <a:t> Powdered Gatorade- big 5-6 gallon size</a:t>
            </a:r>
          </a:p>
          <a:p>
            <a:r>
              <a:rPr lang="en-US" sz="4200" dirty="0"/>
              <a:t> Paper Towels</a:t>
            </a:r>
          </a:p>
          <a:p>
            <a:r>
              <a:rPr lang="en-US" sz="4200" dirty="0"/>
              <a:t> Safety pins, bandages of ALL sizes, small hair </a:t>
            </a:r>
            <a:r>
              <a:rPr lang="en-US" sz="4200" dirty="0" smtClean="0"/>
              <a:t>bands</a:t>
            </a:r>
            <a:r>
              <a:rPr lang="en-US" sz="4200" dirty="0"/>
              <a:t>	</a:t>
            </a:r>
          </a:p>
          <a:p>
            <a:r>
              <a:rPr lang="en-US" sz="4200" dirty="0"/>
              <a:t> Ice packs- the kind you break to get cold</a:t>
            </a:r>
          </a:p>
          <a:p>
            <a:r>
              <a:rPr lang="en-US" sz="4200" dirty="0"/>
              <a:t> Feminine hygiene products of all kinds</a:t>
            </a:r>
          </a:p>
          <a:p>
            <a:r>
              <a:rPr lang="en-US" sz="4200" dirty="0"/>
              <a:t> Individual nail polish remover wipes</a:t>
            </a:r>
          </a:p>
          <a:p>
            <a:r>
              <a:rPr lang="en-US" sz="4200" dirty="0"/>
              <a:t> Windex disposable wipes</a:t>
            </a:r>
          </a:p>
          <a:p>
            <a:r>
              <a:rPr lang="en-US" sz="4200" dirty="0"/>
              <a:t> Good Fabric Scissors to cut glove tips</a:t>
            </a:r>
          </a:p>
          <a:p>
            <a:r>
              <a:rPr lang="en-US" sz="4200" dirty="0"/>
              <a:t> Individually packed crackers, cookies, pop-tarts, </a:t>
            </a:r>
            <a:r>
              <a:rPr lang="en-US" sz="4200" dirty="0" err="1" smtClean="0"/>
              <a:t>etc</a:t>
            </a:r>
            <a:endParaRPr lang="en-US" sz="4200" dirty="0" smtClean="0"/>
          </a:p>
          <a:p>
            <a:r>
              <a:rPr lang="en-US" sz="4200" dirty="0" smtClean="0"/>
              <a:t> Tents</a:t>
            </a:r>
            <a:r>
              <a:rPr lang="en-US" sz="4200" dirty="0"/>
              <a:t>, coolers</a:t>
            </a:r>
            <a:endParaRPr lang="en-US" sz="4200" dirty="0" smtClean="0"/>
          </a:p>
          <a:p>
            <a:endParaRPr lang="en-US" sz="3900" dirty="0"/>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15062" y="1219200"/>
            <a:ext cx="2133600" cy="2046013"/>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b="1" dirty="0" smtClean="0">
                <a:solidFill>
                  <a:srgbClr val="FF0000"/>
                </a:solidFill>
              </a:rPr>
              <a:t>We Need you . . .</a:t>
            </a:r>
            <a:endParaRPr lang="en-US" sz="4400" b="1" dirty="0">
              <a:solidFill>
                <a:srgbClr val="FF0000"/>
              </a:solidFill>
            </a:endParaRPr>
          </a:p>
        </p:txBody>
      </p:sp>
      <p:sp>
        <p:nvSpPr>
          <p:cNvPr id="3" name="Content Placeholder 2"/>
          <p:cNvSpPr>
            <a:spLocks noGrp="1"/>
          </p:cNvSpPr>
          <p:nvPr>
            <p:ph sz="quarter" idx="1"/>
          </p:nvPr>
        </p:nvSpPr>
        <p:spPr>
          <a:xfrm>
            <a:off x="457200" y="1524000"/>
            <a:ext cx="8229600" cy="4830763"/>
          </a:xfrm>
        </p:spPr>
        <p:txBody>
          <a:bodyPr>
            <a:normAutofit fontScale="70000" lnSpcReduction="20000"/>
          </a:bodyPr>
          <a:lstStyle/>
          <a:p>
            <a:pPr>
              <a:buNone/>
            </a:pPr>
            <a:r>
              <a:rPr lang="en-US" dirty="0" smtClean="0"/>
              <a:t>	Parent participation and involvement is a </a:t>
            </a:r>
            <a:r>
              <a:rPr lang="en-US" u="sng" dirty="0" smtClean="0"/>
              <a:t>vital aspect</a:t>
            </a:r>
            <a:r>
              <a:rPr lang="en-US" dirty="0" smtClean="0"/>
              <a:t> of the continued growth of our program. We have numerous activities, committees and opportunities for you to volunteer for, to become a part of the Clearwater High School Band program.  </a:t>
            </a:r>
          </a:p>
          <a:p>
            <a:pPr>
              <a:buNone/>
            </a:pPr>
            <a:r>
              <a:rPr lang="en-US" dirty="0" smtClean="0"/>
              <a:t> </a:t>
            </a:r>
          </a:p>
          <a:p>
            <a:pPr>
              <a:buNone/>
            </a:pPr>
            <a:r>
              <a:rPr lang="en-US" b="1" dirty="0" smtClean="0"/>
              <a:t>	Volunteer Registration</a:t>
            </a:r>
            <a:endParaRPr lang="en-US" dirty="0" smtClean="0"/>
          </a:p>
          <a:p>
            <a:pPr>
              <a:buNone/>
            </a:pPr>
            <a:r>
              <a:rPr lang="en-US" dirty="0" smtClean="0"/>
              <a:t>	This Pinellas County School Board form must be completed by </a:t>
            </a:r>
            <a:r>
              <a:rPr lang="en-US" b="1" u="sng" dirty="0" smtClean="0"/>
              <a:t>ALL</a:t>
            </a:r>
            <a:r>
              <a:rPr lang="en-US" dirty="0" smtClean="0"/>
              <a:t> new and returning parents who will be involved in any band or school volunteer activities throughout the 2016 - 2017 school year. </a:t>
            </a:r>
          </a:p>
          <a:p>
            <a:pPr>
              <a:buNone/>
            </a:pPr>
            <a:endParaRPr lang="en-US" dirty="0" smtClean="0"/>
          </a:p>
          <a:p>
            <a:pPr>
              <a:buNone/>
            </a:pPr>
            <a:r>
              <a:rPr lang="en-US" dirty="0" smtClean="0"/>
              <a:t>	In addition to the form, you must </a:t>
            </a:r>
            <a:r>
              <a:rPr lang="en-US" b="1" u="sng" dirty="0" smtClean="0"/>
              <a:t>provide a copy of a valid driver’s license and/or other official photo identification</a:t>
            </a:r>
            <a:r>
              <a:rPr lang="en-US" dirty="0" smtClean="0"/>
              <a:t>. </a:t>
            </a:r>
          </a:p>
          <a:p>
            <a:pPr>
              <a:buNone/>
            </a:pPr>
            <a:endParaRPr lang="en-US" dirty="0" smtClean="0"/>
          </a:p>
          <a:p>
            <a:pPr>
              <a:buNone/>
            </a:pPr>
            <a:r>
              <a:rPr lang="en-US" dirty="0" smtClean="0"/>
              <a:t>	All volunteers must be cleared by Pinellas County Schools prior to any volunteer activity.</a:t>
            </a:r>
          </a:p>
          <a:p>
            <a:pPr>
              <a:buNone/>
            </a:pPr>
            <a:endParaRPr lang="en-US" dirty="0" smtClean="0"/>
          </a:p>
          <a:p>
            <a:pPr>
              <a:buNone/>
            </a:pPr>
            <a:r>
              <a:rPr lang="en-US" dirty="0" smtClean="0"/>
              <a:t>	This form and photo ID must be turned in prior to band camp.   </a:t>
            </a:r>
          </a:p>
          <a:p>
            <a:pPr>
              <a:buNone/>
            </a:pP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7633" y="272955"/>
            <a:ext cx="1812719" cy="121920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b="1" dirty="0" smtClean="0">
                <a:solidFill>
                  <a:srgbClr val="FF0000"/>
                </a:solidFill>
              </a:rPr>
              <a:t>Band Picnic</a:t>
            </a:r>
            <a:endParaRPr lang="en-US" sz="4400" b="1" dirty="0">
              <a:solidFill>
                <a:srgbClr val="FF0000"/>
              </a:solidFill>
            </a:endParaRPr>
          </a:p>
        </p:txBody>
      </p:sp>
      <p:sp>
        <p:nvSpPr>
          <p:cNvPr id="3" name="Content Placeholder 2"/>
          <p:cNvSpPr>
            <a:spLocks noGrp="1"/>
          </p:cNvSpPr>
          <p:nvPr>
            <p:ph sz="quarter" idx="1"/>
          </p:nvPr>
        </p:nvSpPr>
        <p:spPr>
          <a:xfrm>
            <a:off x="301752" y="1527048"/>
            <a:ext cx="6556248" cy="4572000"/>
          </a:xfrm>
        </p:spPr>
        <p:txBody>
          <a:bodyPr>
            <a:normAutofit fontScale="85000" lnSpcReduction="20000"/>
          </a:bodyPr>
          <a:lstStyle/>
          <a:p>
            <a:pPr>
              <a:buNone/>
            </a:pPr>
            <a:r>
              <a:rPr lang="en-US" dirty="0" smtClean="0"/>
              <a:t>	Our first Band Family get-together will be a:</a:t>
            </a:r>
          </a:p>
          <a:p>
            <a:pPr algn="ctr">
              <a:buNone/>
            </a:pPr>
            <a:r>
              <a:rPr lang="en-US" dirty="0" smtClean="0"/>
              <a:t> </a:t>
            </a:r>
            <a:r>
              <a:rPr lang="en-US" b="1" dirty="0" smtClean="0"/>
              <a:t>Band Picnic</a:t>
            </a:r>
          </a:p>
          <a:p>
            <a:pPr algn="ctr">
              <a:buNone/>
            </a:pPr>
            <a:r>
              <a:rPr lang="en-US" b="1" dirty="0" smtClean="0"/>
              <a:t>Saturday – July 30, 2016 </a:t>
            </a:r>
          </a:p>
          <a:p>
            <a:pPr algn="ctr">
              <a:buNone/>
            </a:pPr>
            <a:r>
              <a:rPr lang="en-US" b="1" dirty="0" smtClean="0"/>
              <a:t>11:00 a.m. – 2:00 p.m.</a:t>
            </a:r>
          </a:p>
          <a:p>
            <a:pPr algn="ctr">
              <a:buNone/>
            </a:pPr>
            <a:r>
              <a:rPr lang="en-US" b="1" dirty="0" smtClean="0"/>
              <a:t>at Highland </a:t>
            </a:r>
            <a:r>
              <a:rPr lang="en-US" b="1" dirty="0" err="1" smtClean="0"/>
              <a:t>Rec</a:t>
            </a:r>
            <a:r>
              <a:rPr lang="en-US" b="1" dirty="0" smtClean="0"/>
              <a:t> Center Pavilion</a:t>
            </a:r>
          </a:p>
          <a:p>
            <a:pPr algn="ctr">
              <a:buNone/>
            </a:pPr>
            <a:r>
              <a:rPr lang="en-US" sz="2100" b="1" dirty="0" smtClean="0"/>
              <a:t>(The pavilion is northeast of the Pool area, next to the Playground)</a:t>
            </a:r>
          </a:p>
          <a:p>
            <a:pPr algn="ctr">
              <a:buNone/>
            </a:pPr>
            <a:endParaRPr lang="en-US" dirty="0" smtClean="0"/>
          </a:p>
          <a:p>
            <a:pPr>
              <a:buNone/>
            </a:pPr>
            <a:r>
              <a:rPr lang="en-US" dirty="0" smtClean="0"/>
              <a:t>	Band Boosters will provide burgers, hotdogs, and water and the band family (each section will be assigned for different things) will provide sides and desserts to share.</a:t>
            </a:r>
          </a:p>
          <a:p>
            <a:pPr>
              <a:buNone/>
            </a:pPr>
            <a:r>
              <a:rPr lang="en-US" dirty="0" smtClean="0"/>
              <a:t>	</a:t>
            </a:r>
          </a:p>
          <a:p>
            <a:pPr>
              <a:buNone/>
            </a:pPr>
            <a:r>
              <a:rPr lang="en-US" dirty="0" smtClean="0"/>
              <a:t>	Bring your own drinks and chairs.</a:t>
            </a:r>
            <a:endParaRPr lang="en-US" dirty="0"/>
          </a:p>
        </p:txBody>
      </p:sp>
      <p:sp>
        <p:nvSpPr>
          <p:cNvPr id="4" name="TextBox 3"/>
          <p:cNvSpPr txBox="1"/>
          <p:nvPr/>
        </p:nvSpPr>
        <p:spPr>
          <a:xfrm>
            <a:off x="6553200" y="3539125"/>
            <a:ext cx="2282952" cy="2862322"/>
          </a:xfrm>
          <a:prstGeom prst="rect">
            <a:avLst/>
          </a:prstGeom>
          <a:noFill/>
        </p:spPr>
        <p:txBody>
          <a:bodyPr wrap="square" rtlCol="0">
            <a:spAutoFit/>
          </a:bodyPr>
          <a:lstStyle/>
          <a:p>
            <a:r>
              <a:rPr lang="en-US" b="1" dirty="0">
                <a:solidFill>
                  <a:srgbClr val="FF0000"/>
                </a:solidFill>
              </a:rPr>
              <a:t>chips</a:t>
            </a:r>
            <a:r>
              <a:rPr lang="en-US" b="1" dirty="0"/>
              <a:t> - trombone, drum/percussion</a:t>
            </a:r>
            <a:endParaRPr lang="en-US" dirty="0"/>
          </a:p>
          <a:p>
            <a:r>
              <a:rPr lang="en-US" b="1" dirty="0">
                <a:solidFill>
                  <a:srgbClr val="FF0000"/>
                </a:solidFill>
              </a:rPr>
              <a:t>Salads</a:t>
            </a:r>
            <a:r>
              <a:rPr lang="en-US" b="1" dirty="0"/>
              <a:t> - clarinet, sax, trumpet</a:t>
            </a:r>
            <a:endParaRPr lang="en-US" dirty="0"/>
          </a:p>
          <a:p>
            <a:r>
              <a:rPr lang="en-US" b="1" dirty="0">
                <a:solidFill>
                  <a:srgbClr val="FF0000"/>
                </a:solidFill>
              </a:rPr>
              <a:t>fruits/veggies</a:t>
            </a:r>
            <a:r>
              <a:rPr lang="en-US" b="1" dirty="0"/>
              <a:t> - guard</a:t>
            </a:r>
            <a:endParaRPr lang="en-US" dirty="0"/>
          </a:p>
          <a:p>
            <a:r>
              <a:rPr lang="en-US" b="1" dirty="0">
                <a:solidFill>
                  <a:srgbClr val="FF0000"/>
                </a:solidFill>
              </a:rPr>
              <a:t>dessert</a:t>
            </a:r>
            <a:r>
              <a:rPr lang="en-US" b="1" dirty="0"/>
              <a:t> - flute, drum major, </a:t>
            </a:r>
            <a:r>
              <a:rPr lang="en-US" b="1" dirty="0" smtClean="0"/>
              <a:t>tuba, </a:t>
            </a:r>
            <a:r>
              <a:rPr lang="en-US" b="1" dirty="0" err="1" smtClean="0"/>
              <a:t>mellaphones</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534400" cy="758952"/>
          </a:xfrm>
        </p:spPr>
        <p:txBody>
          <a:bodyPr>
            <a:noAutofit/>
          </a:bodyPr>
          <a:lstStyle/>
          <a:p>
            <a:r>
              <a:rPr lang="en-US" sz="6000" b="1" dirty="0" smtClean="0">
                <a:solidFill>
                  <a:srgbClr val="FF0000"/>
                </a:solidFill>
              </a:rPr>
              <a:t>The Grind</a:t>
            </a:r>
            <a:endParaRPr lang="en-US" sz="6000" b="1" dirty="0">
              <a:solidFill>
                <a:srgbClr val="FF0000"/>
              </a:solidFill>
            </a:endParaRPr>
          </a:p>
        </p:txBody>
      </p:sp>
      <p:pic>
        <p:nvPicPr>
          <p:cNvPr id="7" name="Picture 6"/>
          <p:cNvPicPr>
            <a:picLocks noChangeAspect="1"/>
          </p:cNvPicPr>
          <p:nvPr/>
        </p:nvPicPr>
        <p:blipFill>
          <a:blip r:embed="rId4"/>
          <a:stretch>
            <a:fillRect/>
          </a:stretch>
        </p:blipFill>
        <p:spPr>
          <a:xfrm>
            <a:off x="1447800" y="233126"/>
            <a:ext cx="987638" cy="1054699"/>
          </a:xfrm>
          <a:prstGeom prst="rect">
            <a:avLst/>
          </a:prstGeom>
        </p:spPr>
      </p:pic>
      <p:pic>
        <p:nvPicPr>
          <p:cNvPr id="8" name="Picture 7"/>
          <p:cNvPicPr>
            <a:picLocks noChangeAspect="1"/>
          </p:cNvPicPr>
          <p:nvPr/>
        </p:nvPicPr>
        <p:blipFill>
          <a:blip r:embed="rId4"/>
          <a:stretch>
            <a:fillRect/>
          </a:stretch>
        </p:blipFill>
        <p:spPr>
          <a:xfrm>
            <a:off x="6708562" y="229326"/>
            <a:ext cx="987638" cy="1054699"/>
          </a:xfrm>
          <a:prstGeom prst="rect">
            <a:avLst/>
          </a:prstGeom>
        </p:spPr>
      </p:pic>
      <p:pic>
        <p:nvPicPr>
          <p:cNvPr id="5" name="CHS The Grind MVT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9042" y="1439499"/>
            <a:ext cx="8450158" cy="490719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062287501"/>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100000">
                <p:cTn id="7" fill="hold" display="0">
                  <p:stCondLst>
                    <p:cond delay="indefinite"/>
                  </p:stCondLst>
                </p:cTn>
                <p:tgtEl>
                  <p:spTgt spid="5"/>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534400" cy="758952"/>
          </a:xfrm>
        </p:spPr>
        <p:txBody>
          <a:bodyPr>
            <a:noAutofit/>
          </a:bodyPr>
          <a:lstStyle/>
          <a:p>
            <a:r>
              <a:rPr lang="en-US" sz="6000" b="1" dirty="0" smtClean="0">
                <a:solidFill>
                  <a:srgbClr val="FF0000"/>
                </a:solidFill>
              </a:rPr>
              <a:t>The Grind</a:t>
            </a:r>
            <a:endParaRPr lang="en-US" sz="6000" b="1" dirty="0">
              <a:solidFill>
                <a:srgbClr val="FF0000"/>
              </a:solidFill>
            </a:endParaRPr>
          </a:p>
        </p:txBody>
      </p:sp>
      <p:pic>
        <p:nvPicPr>
          <p:cNvPr id="7" name="Picture 6"/>
          <p:cNvPicPr>
            <a:picLocks noChangeAspect="1"/>
          </p:cNvPicPr>
          <p:nvPr/>
        </p:nvPicPr>
        <p:blipFill>
          <a:blip r:embed="rId3"/>
          <a:stretch>
            <a:fillRect/>
          </a:stretch>
        </p:blipFill>
        <p:spPr>
          <a:xfrm>
            <a:off x="1447800" y="233126"/>
            <a:ext cx="987638" cy="1054699"/>
          </a:xfrm>
          <a:prstGeom prst="rect">
            <a:avLst/>
          </a:prstGeom>
        </p:spPr>
      </p:pic>
      <p:pic>
        <p:nvPicPr>
          <p:cNvPr id="8" name="Picture 7"/>
          <p:cNvPicPr>
            <a:picLocks noChangeAspect="1"/>
          </p:cNvPicPr>
          <p:nvPr/>
        </p:nvPicPr>
        <p:blipFill>
          <a:blip r:embed="rId3"/>
          <a:stretch>
            <a:fillRect/>
          </a:stretch>
        </p:blipFill>
        <p:spPr>
          <a:xfrm>
            <a:off x="6708562" y="229326"/>
            <a:ext cx="987638" cy="1054699"/>
          </a:xfrm>
          <a:prstGeom prst="rect">
            <a:avLst/>
          </a:prstGeom>
        </p:spPr>
      </p:pic>
      <p:pic>
        <p:nvPicPr>
          <p:cNvPr id="3" name="zWmk0IlWDd8"/>
          <p:cNvPicPr>
            <a:picLocks noRot="1" noChangeAspect="1"/>
          </p:cNvPicPr>
          <p:nvPr>
            <a:videoFile r:link="rId1"/>
          </p:nvPr>
        </p:nvPicPr>
        <p:blipFill>
          <a:blip r:embed="rId4"/>
          <a:stretch>
            <a:fillRect/>
          </a:stretch>
        </p:blipFill>
        <p:spPr>
          <a:xfrm>
            <a:off x="304800" y="1471612"/>
            <a:ext cx="8534400" cy="4800601"/>
          </a:xfrm>
          <a:prstGeom prst="snip2DiagRect">
            <a:avLst>
              <a:gd name="adj1" fmla="val 0"/>
              <a:gd name="adj2" fmla="val 6620"/>
            </a:avLst>
          </a:prstGeom>
          <a:ln w="31750" cap="flat">
            <a:gradFill>
              <a:gsLst>
                <a:gs pos="0">
                  <a:srgbClr val="7F7F7F"/>
                </a:gs>
                <a:gs pos="100000">
                  <a:srgbClr val="F2F2F2"/>
                </a:gs>
              </a:gsLst>
              <a:lin ang="2700000" scaled="1"/>
            </a:gradFill>
          </a:ln>
          <a:effectLst>
            <a:glow rad="101600">
              <a:srgbClr val="969696">
                <a:alpha val="40000"/>
              </a:srgbClr>
            </a:glow>
          </a:effectLst>
          <a:scene3d>
            <a:camera prst="orthographicFront"/>
            <a:lightRig rig="twoPt" dir="t"/>
          </a:scene3d>
          <a:sp3d contourW="25400">
            <a:contourClr>
              <a:srgbClr val="262626"/>
            </a:contourClr>
          </a:sp3d>
        </p:spPr>
      </p:pic>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534400" cy="758952"/>
          </a:xfrm>
        </p:spPr>
        <p:txBody>
          <a:bodyPr>
            <a:noAutofit/>
          </a:bodyPr>
          <a:lstStyle/>
          <a:p>
            <a:r>
              <a:rPr lang="en-US" sz="6000" b="1" dirty="0" smtClean="0">
                <a:solidFill>
                  <a:srgbClr val="FF0000"/>
                </a:solidFill>
              </a:rPr>
              <a:t>S-U-D-A!</a:t>
            </a:r>
            <a:endParaRPr lang="en-US" sz="6000" b="1" dirty="0">
              <a:solidFill>
                <a:srgbClr val="FF000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1600200"/>
            <a:ext cx="6400800" cy="3429000"/>
          </a:xfrm>
          <a:prstGeom prst="rect">
            <a:avLst/>
          </a:prstGeom>
        </p:spPr>
      </p:pic>
      <p:pic>
        <p:nvPicPr>
          <p:cNvPr id="7" name="Picture 6"/>
          <p:cNvPicPr>
            <a:picLocks noChangeAspect="1"/>
          </p:cNvPicPr>
          <p:nvPr/>
        </p:nvPicPr>
        <p:blipFill>
          <a:blip r:embed="rId3"/>
          <a:stretch>
            <a:fillRect/>
          </a:stretch>
        </p:blipFill>
        <p:spPr>
          <a:xfrm>
            <a:off x="1676400" y="233126"/>
            <a:ext cx="987638" cy="1054699"/>
          </a:xfrm>
          <a:prstGeom prst="rect">
            <a:avLst/>
          </a:prstGeom>
        </p:spPr>
      </p:pic>
      <p:pic>
        <p:nvPicPr>
          <p:cNvPr id="8" name="Picture 7"/>
          <p:cNvPicPr>
            <a:picLocks noChangeAspect="1"/>
          </p:cNvPicPr>
          <p:nvPr/>
        </p:nvPicPr>
        <p:blipFill>
          <a:blip r:embed="rId3"/>
          <a:stretch>
            <a:fillRect/>
          </a:stretch>
        </p:blipFill>
        <p:spPr>
          <a:xfrm>
            <a:off x="6400800" y="233126"/>
            <a:ext cx="987638" cy="1054699"/>
          </a:xfrm>
          <a:prstGeom prst="rect">
            <a:avLst/>
          </a:prstGeom>
        </p:spPr>
      </p:pic>
    </p:spTree>
    <p:extLst>
      <p:ext uri="{BB962C8B-B14F-4D97-AF65-F5344CB8AC3E}">
        <p14:creationId xmlns:p14="http://schemas.microsoft.com/office/powerpoint/2010/main" val="1932613659"/>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solidFill>
                  <a:srgbClr val="FF0000"/>
                </a:solidFill>
              </a:rPr>
              <a:t>Band Booster Board of Directors</a:t>
            </a:r>
            <a:endParaRPr lang="en-US" sz="3600" b="1" dirty="0">
              <a:solidFill>
                <a:srgbClr val="FF0000"/>
              </a:solidFill>
            </a:endParaRPr>
          </a:p>
        </p:txBody>
      </p:sp>
      <p:sp>
        <p:nvSpPr>
          <p:cNvPr id="3" name="Content Placeholder 2"/>
          <p:cNvSpPr>
            <a:spLocks noGrp="1"/>
          </p:cNvSpPr>
          <p:nvPr>
            <p:ph sz="quarter" idx="1"/>
          </p:nvPr>
        </p:nvSpPr>
        <p:spPr>
          <a:xfrm>
            <a:off x="228600" y="1371600"/>
            <a:ext cx="8839200" cy="4525963"/>
          </a:xfrm>
        </p:spPr>
        <p:txBody>
          <a:bodyPr>
            <a:normAutofit/>
          </a:bodyPr>
          <a:lstStyle/>
          <a:p>
            <a:r>
              <a:rPr lang="en-US" sz="2400" b="1" dirty="0" smtClean="0"/>
              <a:t>President </a:t>
            </a:r>
            <a:r>
              <a:rPr lang="en-US" sz="2400" dirty="0" smtClean="0"/>
              <a:t>– Brett Wilson</a:t>
            </a:r>
          </a:p>
          <a:p>
            <a:r>
              <a:rPr lang="en-US" sz="2000" b="1" dirty="0" smtClean="0"/>
              <a:t>Executive Secretary/Media Coordinator </a:t>
            </a:r>
            <a:r>
              <a:rPr lang="en-US" sz="2400" dirty="0" smtClean="0"/>
              <a:t>– Melissa Creaser</a:t>
            </a:r>
          </a:p>
          <a:p>
            <a:r>
              <a:rPr lang="en-US" sz="2400" b="1" dirty="0" smtClean="0"/>
              <a:t>Controller </a:t>
            </a:r>
            <a:r>
              <a:rPr lang="en-US" sz="2400" dirty="0" smtClean="0"/>
              <a:t>– Steve </a:t>
            </a:r>
            <a:r>
              <a:rPr lang="en-US" sz="2400" dirty="0" err="1" smtClean="0"/>
              <a:t>Edewaard</a:t>
            </a:r>
            <a:r>
              <a:rPr lang="en-US" sz="2400" dirty="0" smtClean="0"/>
              <a:t> </a:t>
            </a:r>
          </a:p>
          <a:p>
            <a:r>
              <a:rPr lang="en-US" sz="2400" b="1" dirty="0" smtClean="0"/>
              <a:t>Treasurer </a:t>
            </a:r>
            <a:r>
              <a:rPr lang="en-US" sz="2400" dirty="0" smtClean="0"/>
              <a:t>–    Dawn Hernandez</a:t>
            </a:r>
            <a:endParaRPr lang="en-US" sz="2400" dirty="0" smtClean="0">
              <a:solidFill>
                <a:srgbClr val="FF0000"/>
              </a:solidFill>
            </a:endParaRPr>
          </a:p>
          <a:p>
            <a:r>
              <a:rPr lang="en-US" sz="2400" b="1" dirty="0" smtClean="0"/>
              <a:t>Volunteer Coordinator </a:t>
            </a:r>
            <a:r>
              <a:rPr lang="en-US" sz="2400" dirty="0" smtClean="0"/>
              <a:t>– Trina Tyler</a:t>
            </a:r>
          </a:p>
          <a:p>
            <a:r>
              <a:rPr lang="en-US" sz="2400" b="1" dirty="0" smtClean="0"/>
              <a:t>External Fundraising Coordinator </a:t>
            </a:r>
            <a:r>
              <a:rPr lang="en-US" sz="2400" dirty="0" smtClean="0"/>
              <a:t>– Melissa Richards</a:t>
            </a:r>
          </a:p>
          <a:p>
            <a:r>
              <a:rPr lang="en-US" sz="2400" b="1" dirty="0" smtClean="0"/>
              <a:t>Internal Fundraising Coordinator</a:t>
            </a:r>
            <a:r>
              <a:rPr lang="en-US" sz="2400" dirty="0" smtClean="0"/>
              <a:t> – Jim Richards</a:t>
            </a:r>
            <a:endParaRPr lang="en-US" sz="2400" dirty="0"/>
          </a:p>
          <a:p>
            <a:r>
              <a:rPr lang="en-US" sz="2400" b="1" dirty="0" smtClean="0"/>
              <a:t>Ensemble Coordinator – </a:t>
            </a:r>
            <a:r>
              <a:rPr lang="en-US" sz="2400" dirty="0" smtClean="0"/>
              <a:t>Mandy Wilson</a:t>
            </a:r>
            <a:endParaRPr lang="en-US" sz="2400" b="1" dirty="0" smtClean="0"/>
          </a:p>
        </p:txBody>
      </p:sp>
      <p:pic>
        <p:nvPicPr>
          <p:cNvPr id="4" name="Picture 12" descr="http://www.chstornadoband.com/page16/page20/files/collage_lb_image_page20_26_1.png"/>
          <p:cNvPicPr>
            <a:picLocks noChangeAspect="1" noChangeArrowheads="1"/>
          </p:cNvPicPr>
          <p:nvPr/>
        </p:nvPicPr>
        <p:blipFill>
          <a:blip r:embed="rId2" cstate="print"/>
          <a:srcRect/>
          <a:stretch>
            <a:fillRect/>
          </a:stretch>
        </p:blipFill>
        <p:spPr bwMode="auto">
          <a:xfrm>
            <a:off x="2667000" y="4876800"/>
            <a:ext cx="3795622" cy="1295400"/>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b="1" dirty="0" smtClean="0">
                <a:solidFill>
                  <a:srgbClr val="FF0000"/>
                </a:solidFill>
              </a:rPr>
              <a:t>Band Fees</a:t>
            </a:r>
            <a:endParaRPr lang="en-US" sz="4400" b="1" dirty="0">
              <a:solidFill>
                <a:srgbClr val="FF0000"/>
              </a:solidFill>
            </a:endParaRPr>
          </a:p>
        </p:txBody>
      </p:sp>
      <p:sp>
        <p:nvSpPr>
          <p:cNvPr id="3" name="Content Placeholder 2"/>
          <p:cNvSpPr>
            <a:spLocks noGrp="1"/>
          </p:cNvSpPr>
          <p:nvPr>
            <p:ph sz="quarter" idx="1"/>
          </p:nvPr>
        </p:nvSpPr>
        <p:spPr>
          <a:xfrm>
            <a:off x="457200" y="1600200"/>
            <a:ext cx="8229600" cy="4876800"/>
          </a:xfrm>
        </p:spPr>
        <p:txBody>
          <a:bodyPr>
            <a:normAutofit fontScale="77500" lnSpcReduction="20000"/>
          </a:bodyPr>
          <a:lstStyle/>
          <a:p>
            <a:r>
              <a:rPr lang="en-US" dirty="0"/>
              <a:t>Fees are required to keep our band program functioning. The Pinellas County School Board does </a:t>
            </a:r>
            <a:r>
              <a:rPr lang="en-US" b="1" dirty="0"/>
              <a:t>NOT </a:t>
            </a:r>
            <a:r>
              <a:rPr lang="en-US" dirty="0"/>
              <a:t>provide funds for the costs incurred in running our band program. Each year the Band Director along with your Board of Directors determines the funds needed to sustain the program based on previous years expenses, expected expenses for this year, and the number of students we expect to have participating. </a:t>
            </a:r>
            <a:endParaRPr lang="en-US" dirty="0" smtClean="0"/>
          </a:p>
          <a:p>
            <a:endParaRPr lang="en-US" dirty="0"/>
          </a:p>
          <a:p>
            <a:r>
              <a:rPr lang="en-US" dirty="0"/>
              <a:t>The Clearwater High School Band Boosters is a non-profit organization therefore, our budget is for a zero profit or loss. Band fees are kept as low as possible to ensure maximum participation.  We are proud to have one of the </a:t>
            </a:r>
            <a:r>
              <a:rPr lang="en-US" b="1" dirty="0"/>
              <a:t>lowest</a:t>
            </a:r>
            <a:r>
              <a:rPr lang="en-US" dirty="0"/>
              <a:t> </a:t>
            </a:r>
            <a:r>
              <a:rPr lang="en-US" b="1" dirty="0"/>
              <a:t>“fair share” </a:t>
            </a:r>
            <a:r>
              <a:rPr lang="en-US" dirty="0"/>
              <a:t>costs in Pinellas County. No student will be excluded for financial reasons however, it is your responsibility as a parent, along with your student, to participate in the many fund raising activities that are available to pay these fees. The fundraisers we offer to our students and parents can </a:t>
            </a:r>
            <a:r>
              <a:rPr lang="en-US" b="1" dirty="0"/>
              <a:t>completely off-set</a:t>
            </a:r>
            <a:r>
              <a:rPr lang="en-US" dirty="0"/>
              <a:t> the band fees if optimized. </a:t>
            </a:r>
          </a:p>
          <a:p>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b="1" dirty="0" smtClean="0">
                <a:solidFill>
                  <a:srgbClr val="FF0000"/>
                </a:solidFill>
              </a:rPr>
              <a:t>Fair Share Accounts</a:t>
            </a:r>
            <a:endParaRPr lang="en-US" sz="4400" b="1" dirty="0">
              <a:solidFill>
                <a:srgbClr val="FF0000"/>
              </a:solidFill>
            </a:endParaRPr>
          </a:p>
        </p:txBody>
      </p:sp>
      <p:sp>
        <p:nvSpPr>
          <p:cNvPr id="3" name="Content Placeholder 2"/>
          <p:cNvSpPr>
            <a:spLocks noGrp="1"/>
          </p:cNvSpPr>
          <p:nvPr>
            <p:ph sz="quarter" idx="1"/>
          </p:nvPr>
        </p:nvSpPr>
        <p:spPr/>
        <p:txBody>
          <a:bodyPr>
            <a:normAutofit fontScale="70000" lnSpcReduction="20000"/>
          </a:bodyPr>
          <a:lstStyle/>
          <a:p>
            <a:r>
              <a:rPr lang="en-US" dirty="0"/>
              <a:t>As a member of the Clearwater High School Band, the booster organization establishes an account for each student and it is referred to as his or her </a:t>
            </a:r>
            <a:r>
              <a:rPr lang="en-US" b="1" dirty="0"/>
              <a:t>“Fair Share Account”</a:t>
            </a:r>
            <a:r>
              <a:rPr lang="en-US" dirty="0"/>
              <a:t>. </a:t>
            </a:r>
            <a:endParaRPr lang="en-US" dirty="0" smtClean="0"/>
          </a:p>
          <a:p>
            <a:endParaRPr lang="en-US" dirty="0"/>
          </a:p>
          <a:p>
            <a:r>
              <a:rPr lang="en-US" dirty="0"/>
              <a:t>The Treasurer will maintain this account on your behalf to keep credits earned from fundraisers and dues payments made to </a:t>
            </a:r>
            <a:r>
              <a:rPr lang="en-US" dirty="0" smtClean="0"/>
              <a:t>off-set </a:t>
            </a:r>
            <a:r>
              <a:rPr lang="en-US" dirty="0"/>
              <a:t>band fees. </a:t>
            </a:r>
            <a:endParaRPr lang="en-US" dirty="0" smtClean="0"/>
          </a:p>
          <a:p>
            <a:endParaRPr lang="en-US" dirty="0"/>
          </a:p>
          <a:p>
            <a:r>
              <a:rPr lang="en-US" dirty="0"/>
              <a:t>A monthly statement will be sent to you showing all credits earned, payments, and remaining band fees. </a:t>
            </a:r>
            <a:endParaRPr lang="en-US" dirty="0" smtClean="0"/>
          </a:p>
          <a:p>
            <a:endParaRPr lang="en-US" dirty="0"/>
          </a:p>
          <a:p>
            <a:r>
              <a:rPr lang="en-US" dirty="0" smtClean="0"/>
              <a:t>Accessory </a:t>
            </a:r>
            <a:r>
              <a:rPr lang="en-US" dirty="0"/>
              <a:t>Fees and band related expenses, such as band </a:t>
            </a:r>
            <a:r>
              <a:rPr lang="en-US" dirty="0" smtClean="0"/>
              <a:t>practice shirts, shoes and gloves</a:t>
            </a:r>
            <a:r>
              <a:rPr lang="en-US" dirty="0"/>
              <a:t>, can be charged to your Fair Share Account as long as you have a credit balance, otherwise these items will need to be paid for at time of purchase</a:t>
            </a:r>
            <a:r>
              <a:rPr lang="en-US" dirty="0" smtClean="0"/>
              <a:t>.</a:t>
            </a:r>
          </a:p>
          <a:p>
            <a:endParaRPr lang="en-US" dirty="0"/>
          </a:p>
          <a:p>
            <a:r>
              <a:rPr lang="en-US" dirty="0"/>
              <a:t> All individual accounts will be </a:t>
            </a:r>
            <a:r>
              <a:rPr lang="en-US" b="1" u="sng" dirty="0"/>
              <a:t>kept confidential</a:t>
            </a:r>
            <a:r>
              <a:rPr lang="en-US" dirty="0"/>
              <a:t>. </a:t>
            </a:r>
          </a:p>
          <a:p>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b="1" dirty="0" smtClean="0">
                <a:solidFill>
                  <a:srgbClr val="FF0000"/>
                </a:solidFill>
              </a:rPr>
              <a:t>2016-2017 Fair Share Fees</a:t>
            </a:r>
            <a:endParaRPr lang="en-US" sz="4400" dirty="0"/>
          </a:p>
        </p:txBody>
      </p:sp>
      <p:sp>
        <p:nvSpPr>
          <p:cNvPr id="3" name="Content Placeholder 2"/>
          <p:cNvSpPr>
            <a:spLocks noGrp="1"/>
          </p:cNvSpPr>
          <p:nvPr>
            <p:ph sz="quarter" idx="1"/>
          </p:nvPr>
        </p:nvSpPr>
        <p:spPr>
          <a:xfrm>
            <a:off x="381000" y="1371600"/>
            <a:ext cx="8610600" cy="5257800"/>
          </a:xfrm>
        </p:spPr>
        <p:txBody>
          <a:bodyPr>
            <a:normAutofit fontScale="25000" lnSpcReduction="20000"/>
          </a:bodyPr>
          <a:lstStyle/>
          <a:p>
            <a:pPr lvl="5">
              <a:buNone/>
            </a:pPr>
            <a:endParaRPr lang="en-US" sz="6000" b="1" dirty="0" smtClean="0"/>
          </a:p>
          <a:p>
            <a:pPr lvl="5">
              <a:buNone/>
            </a:pPr>
            <a:endParaRPr lang="en-US" sz="6000" b="1" dirty="0"/>
          </a:p>
          <a:p>
            <a:pPr lvl="5">
              <a:buNone/>
            </a:pPr>
            <a:r>
              <a:rPr lang="en-US" sz="6000" b="1" dirty="0" smtClean="0"/>
              <a:t>Marching Band</a:t>
            </a:r>
            <a:r>
              <a:rPr lang="en-US" sz="6000" dirty="0" smtClean="0"/>
              <a:t>		$500.00</a:t>
            </a:r>
          </a:p>
          <a:p>
            <a:pPr lvl="5"/>
            <a:r>
              <a:rPr lang="en-US" sz="6000" dirty="0" smtClean="0"/>
              <a:t>WINDS</a:t>
            </a:r>
          </a:p>
          <a:p>
            <a:pPr lvl="5"/>
            <a:r>
              <a:rPr lang="en-US" sz="6000" dirty="0" smtClean="0"/>
              <a:t>PERCUSSION</a:t>
            </a:r>
          </a:p>
          <a:p>
            <a:pPr lvl="5"/>
            <a:r>
              <a:rPr lang="en-US" sz="6000" dirty="0" smtClean="0"/>
              <a:t>COLOR GUARD</a:t>
            </a:r>
          </a:p>
          <a:p>
            <a:pPr lvl="5">
              <a:buNone/>
            </a:pPr>
            <a:endParaRPr lang="en-US" sz="6000" b="1" dirty="0" smtClean="0"/>
          </a:p>
          <a:p>
            <a:pPr lvl="5">
              <a:buNone/>
            </a:pPr>
            <a:r>
              <a:rPr lang="en-US" sz="6000" b="1" dirty="0" smtClean="0"/>
              <a:t>Concert Band</a:t>
            </a:r>
            <a:r>
              <a:rPr lang="en-US" sz="6000" dirty="0" smtClean="0"/>
              <a:t>		$50.00</a:t>
            </a:r>
          </a:p>
          <a:p>
            <a:pPr lvl="5"/>
            <a:r>
              <a:rPr lang="en-US" sz="6000" dirty="0" smtClean="0"/>
              <a:t>WINDS</a:t>
            </a:r>
          </a:p>
          <a:p>
            <a:pPr lvl="5"/>
            <a:r>
              <a:rPr lang="en-US" sz="6000" dirty="0" smtClean="0"/>
              <a:t>PERCUSSION ENSEMBLE</a:t>
            </a:r>
          </a:p>
          <a:p>
            <a:pPr lvl="5">
              <a:buNone/>
            </a:pPr>
            <a:endParaRPr lang="en-US" sz="6000" b="1" dirty="0" smtClean="0"/>
          </a:p>
          <a:p>
            <a:pPr lvl="5">
              <a:buNone/>
            </a:pPr>
            <a:r>
              <a:rPr lang="en-US" sz="6000" b="1" dirty="0" smtClean="0"/>
              <a:t>Winter Guard</a:t>
            </a:r>
            <a:r>
              <a:rPr lang="en-US" sz="6000" dirty="0" smtClean="0"/>
              <a:t>		$500.00</a:t>
            </a:r>
          </a:p>
          <a:p>
            <a:pPr lvl="5">
              <a:buNone/>
            </a:pPr>
            <a:r>
              <a:rPr lang="en-US" sz="4200" dirty="0" smtClean="0"/>
              <a:t> </a:t>
            </a:r>
            <a:r>
              <a:rPr lang="en-US" sz="4200" b="1" dirty="0" smtClean="0"/>
              <a:t> </a:t>
            </a:r>
          </a:p>
          <a:p>
            <a:pPr>
              <a:buNone/>
            </a:pPr>
            <a:r>
              <a:rPr lang="en-US" b="1" dirty="0" smtClean="0"/>
              <a:t>	</a:t>
            </a:r>
            <a:r>
              <a:rPr lang="en-US" sz="6000" b="1" dirty="0" smtClean="0"/>
              <a:t>Booster Operational Fees</a:t>
            </a:r>
            <a:r>
              <a:rPr lang="en-US" sz="6000" dirty="0" smtClean="0"/>
              <a:t> are used for all aspects of the program throughout the school year.  Examples of what these fees pay for include:</a:t>
            </a:r>
          </a:p>
          <a:p>
            <a:pPr>
              <a:buNone/>
            </a:pPr>
            <a:r>
              <a:rPr lang="en-US" dirty="0" smtClean="0"/>
              <a:t> </a:t>
            </a:r>
          </a:p>
          <a:p>
            <a:pPr>
              <a:buNone/>
            </a:pPr>
            <a:r>
              <a:rPr lang="en-US" dirty="0" smtClean="0"/>
              <a:t>		</a:t>
            </a:r>
            <a:r>
              <a:rPr lang="en-US" sz="4800" dirty="0" smtClean="0"/>
              <a:t>Instructors and Staff for Marching and Concert Seasons	Competition and FBA Entry Fees</a:t>
            </a:r>
          </a:p>
          <a:p>
            <a:pPr>
              <a:buNone/>
            </a:pPr>
            <a:r>
              <a:rPr lang="en-US" sz="4800" dirty="0" smtClean="0"/>
              <a:t>		Transportation Expenses				Marching Show Music and Drill</a:t>
            </a:r>
          </a:p>
          <a:p>
            <a:pPr>
              <a:buNone/>
            </a:pPr>
            <a:r>
              <a:rPr lang="en-US" sz="4800" dirty="0" smtClean="0"/>
              <a:t>		Marching Props and Guard Equipment			Office Supplies &amp; Postage </a:t>
            </a:r>
          </a:p>
          <a:p>
            <a:pPr>
              <a:buNone/>
            </a:pPr>
            <a:r>
              <a:rPr lang="en-US" sz="4800" dirty="0" smtClean="0"/>
              <a:t>		Concession Stand Maintenance and Repair Expenses		Guest Clinicians and Consultants</a:t>
            </a:r>
          </a:p>
          <a:p>
            <a:pPr>
              <a:buNone/>
            </a:pPr>
            <a:r>
              <a:rPr lang="en-US" sz="4800" dirty="0" smtClean="0"/>
              <a:t>		First Aid Supplies				Awards and Banquet</a:t>
            </a:r>
          </a:p>
          <a:p>
            <a:pPr>
              <a:buNone/>
            </a:pPr>
            <a:r>
              <a:rPr lang="en-US" sz="4800" dirty="0" smtClean="0"/>
              <a:t>		Band Camp Food and Picnic			Senior Night Flowers</a:t>
            </a:r>
          </a:p>
          <a:p>
            <a:pPr>
              <a:buNone/>
            </a:pPr>
            <a:endParaRPr lang="en-US" b="1" dirty="0" smtClean="0"/>
          </a:p>
          <a:p>
            <a:pPr>
              <a:buNone/>
            </a:pPr>
            <a:r>
              <a:rPr lang="en-US" sz="5100" b="1" dirty="0" smtClean="0"/>
              <a:t>	</a:t>
            </a:r>
            <a:r>
              <a:rPr lang="en-US" sz="6000" b="1" dirty="0" smtClean="0">
                <a:solidFill>
                  <a:srgbClr val="FF0000"/>
                </a:solidFill>
              </a:rPr>
              <a:t>Booster Fees</a:t>
            </a:r>
            <a:r>
              <a:rPr lang="en-US" sz="6000" dirty="0" smtClean="0">
                <a:solidFill>
                  <a:srgbClr val="FF0000"/>
                </a:solidFill>
              </a:rPr>
              <a:t>: Make checks payable to </a:t>
            </a:r>
            <a:r>
              <a:rPr lang="en-US" sz="6000" u="sng" dirty="0" smtClean="0">
                <a:solidFill>
                  <a:srgbClr val="FF0000"/>
                </a:solidFill>
              </a:rPr>
              <a:t>Clearwater High School Band Boosters</a:t>
            </a:r>
            <a:r>
              <a:rPr lang="en-US" sz="6000" dirty="0" smtClean="0">
                <a:solidFill>
                  <a:srgbClr val="FF0000"/>
                </a:solidFill>
              </a:rPr>
              <a:t> (C.H.S.B.B.)</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b="1" dirty="0" smtClean="0">
                <a:solidFill>
                  <a:srgbClr val="FF0000"/>
                </a:solidFill>
              </a:rPr>
              <a:t>Pinellas County Fees</a:t>
            </a:r>
            <a:endParaRPr lang="en-US" sz="4400" b="1" dirty="0">
              <a:solidFill>
                <a:srgbClr val="FF0000"/>
              </a:solidFill>
            </a:endParaRPr>
          </a:p>
        </p:txBody>
      </p:sp>
      <p:sp>
        <p:nvSpPr>
          <p:cNvPr id="3" name="Content Placeholder 2"/>
          <p:cNvSpPr>
            <a:spLocks noGrp="1"/>
          </p:cNvSpPr>
          <p:nvPr>
            <p:ph sz="quarter" idx="1"/>
          </p:nvPr>
        </p:nvSpPr>
        <p:spPr>
          <a:xfrm>
            <a:off x="457200" y="1600200"/>
            <a:ext cx="8229600" cy="4800600"/>
          </a:xfrm>
        </p:spPr>
        <p:txBody>
          <a:bodyPr>
            <a:normAutofit fontScale="85000" lnSpcReduction="20000"/>
          </a:bodyPr>
          <a:lstStyle/>
          <a:p>
            <a:pPr>
              <a:buNone/>
            </a:pPr>
            <a:r>
              <a:rPr lang="en-US" sz="2600" b="1" dirty="0" smtClean="0"/>
              <a:t>		Instrument Rental </a:t>
            </a:r>
            <a:r>
              <a:rPr lang="en-US" sz="2600" dirty="0" smtClean="0"/>
              <a:t>	$60 per year or </a:t>
            </a:r>
          </a:p>
          <a:p>
            <a:pPr>
              <a:buNone/>
            </a:pPr>
            <a:r>
              <a:rPr lang="en-US" sz="2600" dirty="0" smtClean="0"/>
              <a:t>						$35.00 per semester</a:t>
            </a:r>
          </a:p>
          <a:p>
            <a:pPr>
              <a:buNone/>
            </a:pPr>
            <a:r>
              <a:rPr lang="en-US" sz="2600" b="1" dirty="0" smtClean="0"/>
              <a:t>		Uniform Rental</a:t>
            </a:r>
            <a:r>
              <a:rPr lang="en-US" sz="2600" dirty="0" smtClean="0"/>
              <a:t>		$50 per year</a:t>
            </a:r>
          </a:p>
          <a:p>
            <a:pPr>
              <a:buNone/>
            </a:pPr>
            <a:endParaRPr lang="en-US" sz="1400" dirty="0" smtClean="0"/>
          </a:p>
          <a:p>
            <a:pPr>
              <a:buNone/>
            </a:pPr>
            <a:r>
              <a:rPr lang="en-US" b="1" dirty="0" smtClean="0"/>
              <a:t>	</a:t>
            </a:r>
            <a:r>
              <a:rPr lang="en-US" sz="2600" b="1" dirty="0" smtClean="0"/>
              <a:t>Pinellas County School Fees</a:t>
            </a:r>
            <a:r>
              <a:rPr lang="en-US" sz="2600" dirty="0" smtClean="0"/>
              <a:t> need to be paid for during summer camps or at summer parent meetings. </a:t>
            </a:r>
          </a:p>
          <a:p>
            <a:r>
              <a:rPr lang="en-US" sz="2600" dirty="0" smtClean="0"/>
              <a:t>All Wind and Percussion students are required to pay for   uniform rentals. </a:t>
            </a:r>
          </a:p>
          <a:p>
            <a:r>
              <a:rPr lang="en-US" sz="2600" dirty="0" smtClean="0"/>
              <a:t>Any student who uses a school instrument(s) is required to pay for an instrument rental.  </a:t>
            </a:r>
            <a:r>
              <a:rPr lang="en-US" sz="2100" b="1" dirty="0" smtClean="0"/>
              <a:t>This includes all percussion players.  </a:t>
            </a:r>
          </a:p>
          <a:p>
            <a:pPr>
              <a:buNone/>
            </a:pPr>
            <a:endParaRPr lang="en-US" sz="2600" dirty="0" smtClean="0"/>
          </a:p>
          <a:p>
            <a:pPr>
              <a:buNone/>
            </a:pPr>
            <a:r>
              <a:rPr lang="en-US" sz="2600" dirty="0" smtClean="0"/>
              <a:t>	</a:t>
            </a:r>
            <a:r>
              <a:rPr lang="en-US" sz="2600" b="1" dirty="0" smtClean="0"/>
              <a:t>Payments of cashier’s check, money order or personal check will be accepted.  </a:t>
            </a:r>
          </a:p>
          <a:p>
            <a:pPr>
              <a:buNone/>
            </a:pPr>
            <a:r>
              <a:rPr lang="en-US" sz="2600" dirty="0" smtClean="0"/>
              <a:t> 	</a:t>
            </a:r>
            <a:r>
              <a:rPr lang="en-US" sz="2600" b="1" dirty="0" smtClean="0">
                <a:solidFill>
                  <a:srgbClr val="FF0000"/>
                </a:solidFill>
              </a:rPr>
              <a:t>Pinellas County Fees</a:t>
            </a:r>
            <a:r>
              <a:rPr lang="en-US" sz="2600" dirty="0" smtClean="0">
                <a:solidFill>
                  <a:srgbClr val="FF0000"/>
                </a:solidFill>
              </a:rPr>
              <a:t>: Make check payable to </a:t>
            </a:r>
            <a:r>
              <a:rPr lang="en-US" sz="2600" u="sng" dirty="0" smtClean="0">
                <a:solidFill>
                  <a:srgbClr val="FF0000"/>
                </a:solidFill>
              </a:rPr>
              <a:t>Clearwater High School</a:t>
            </a:r>
            <a:r>
              <a:rPr lang="en-US" sz="2600" dirty="0" smtClean="0">
                <a:solidFill>
                  <a:srgbClr val="FF0000"/>
                </a:solidFill>
              </a:rPr>
              <a:t> </a:t>
            </a:r>
          </a:p>
          <a:p>
            <a:pPr>
              <a:buNone/>
            </a:pPr>
            <a:endParaRPr lang="en-US" sz="26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b="1" dirty="0" smtClean="0">
                <a:solidFill>
                  <a:srgbClr val="FF0000"/>
                </a:solidFill>
              </a:rPr>
              <a:t>Uniform/Accessory Expenses</a:t>
            </a:r>
            <a:endParaRPr lang="en-US" sz="4000" b="1" dirty="0">
              <a:solidFill>
                <a:srgbClr val="FF0000"/>
              </a:solidFill>
            </a:endParaRPr>
          </a:p>
        </p:txBody>
      </p:sp>
      <p:sp>
        <p:nvSpPr>
          <p:cNvPr id="3" name="Content Placeholder 2"/>
          <p:cNvSpPr>
            <a:spLocks noGrp="1"/>
          </p:cNvSpPr>
          <p:nvPr>
            <p:ph sz="quarter" idx="1"/>
          </p:nvPr>
        </p:nvSpPr>
        <p:spPr>
          <a:xfrm>
            <a:off x="457200" y="1295400"/>
            <a:ext cx="8382000" cy="5257800"/>
          </a:xfrm>
        </p:spPr>
        <p:txBody>
          <a:bodyPr>
            <a:normAutofit fontScale="55000" lnSpcReduction="20000"/>
          </a:bodyPr>
          <a:lstStyle/>
          <a:p>
            <a:pPr>
              <a:buNone/>
            </a:pPr>
            <a:r>
              <a:rPr lang="en-US" sz="2800" dirty="0" smtClean="0"/>
              <a:t>	</a:t>
            </a:r>
          </a:p>
          <a:p>
            <a:pPr>
              <a:buNone/>
            </a:pPr>
            <a:r>
              <a:rPr lang="en-US" sz="2800" dirty="0"/>
              <a:t>Marching Shoes </a:t>
            </a:r>
            <a:r>
              <a:rPr lang="en-US" sz="2800" dirty="0" smtClean="0"/>
              <a:t>$39.25/pair </a:t>
            </a:r>
            <a:endParaRPr lang="en-US" sz="2800" dirty="0"/>
          </a:p>
          <a:p>
            <a:pPr>
              <a:buNone/>
            </a:pPr>
            <a:endParaRPr lang="en-US" sz="2800" dirty="0"/>
          </a:p>
          <a:p>
            <a:pPr>
              <a:buNone/>
            </a:pPr>
            <a:r>
              <a:rPr lang="en-US" sz="2800" dirty="0"/>
              <a:t>Marching Gloves $</a:t>
            </a:r>
            <a:r>
              <a:rPr lang="en-US" sz="2800" dirty="0" smtClean="0"/>
              <a:t>3.80/pair </a:t>
            </a:r>
            <a:r>
              <a:rPr lang="en-US" sz="2800" dirty="0"/>
              <a:t>- 3 pairs needed </a:t>
            </a:r>
          </a:p>
          <a:p>
            <a:pPr>
              <a:buNone/>
            </a:pPr>
            <a:endParaRPr lang="en-US" sz="2800" dirty="0"/>
          </a:p>
          <a:p>
            <a:pPr>
              <a:buNone/>
            </a:pPr>
            <a:r>
              <a:rPr lang="en-US" sz="2800" dirty="0"/>
              <a:t>Practice T-Shirt $10.00 each </a:t>
            </a:r>
          </a:p>
          <a:p>
            <a:pPr>
              <a:buNone/>
            </a:pPr>
            <a:endParaRPr lang="en-US" sz="2800" dirty="0"/>
          </a:p>
          <a:p>
            <a:pPr>
              <a:buNone/>
            </a:pPr>
            <a:r>
              <a:rPr lang="en-US" sz="2800" dirty="0"/>
              <a:t>Pep Band Shirt $12.00 each </a:t>
            </a:r>
          </a:p>
          <a:p>
            <a:pPr>
              <a:buNone/>
            </a:pPr>
            <a:endParaRPr lang="en-US" sz="2800" dirty="0"/>
          </a:p>
          <a:p>
            <a:pPr>
              <a:buNone/>
            </a:pPr>
            <a:r>
              <a:rPr lang="en-US" sz="2800" dirty="0" smtClean="0"/>
              <a:t>Marching Color Guard Uniform* Ladies  – TBD</a:t>
            </a:r>
          </a:p>
          <a:p>
            <a:pPr>
              <a:buNone/>
            </a:pPr>
            <a:endParaRPr lang="en-US" sz="2800" dirty="0" smtClean="0"/>
          </a:p>
          <a:p>
            <a:pPr>
              <a:buNone/>
            </a:pPr>
            <a:r>
              <a:rPr lang="en-US" sz="2800" dirty="0" smtClean="0"/>
              <a:t>Color Guard Shoes TBD</a:t>
            </a:r>
          </a:p>
          <a:p>
            <a:pPr>
              <a:buNone/>
            </a:pPr>
            <a:endParaRPr lang="en-US" sz="2800" dirty="0" smtClean="0"/>
          </a:p>
          <a:p>
            <a:pPr>
              <a:buNone/>
            </a:pPr>
            <a:r>
              <a:rPr lang="en-US" sz="2800" dirty="0" smtClean="0"/>
              <a:t>Color Guard Equipment Rental - $30 (covers Fall and Winter Guard)</a:t>
            </a:r>
          </a:p>
          <a:p>
            <a:pPr>
              <a:buNone/>
            </a:pPr>
            <a:endParaRPr lang="en-US" sz="2800" dirty="0" smtClean="0"/>
          </a:p>
          <a:p>
            <a:pPr>
              <a:buNone/>
            </a:pPr>
            <a:r>
              <a:rPr lang="en-US" sz="2800" dirty="0" smtClean="0"/>
              <a:t>*The Guard Uniform may include a </a:t>
            </a:r>
            <a:r>
              <a:rPr lang="en-US" sz="2800" dirty="0" err="1" smtClean="0"/>
              <a:t>unitard</a:t>
            </a:r>
            <a:r>
              <a:rPr lang="en-US" sz="2800" dirty="0" smtClean="0"/>
              <a:t> and in some instances, compression garments</a:t>
            </a:r>
          </a:p>
          <a:p>
            <a:pPr>
              <a:buNone/>
            </a:pPr>
            <a:endParaRPr lang="en-US" b="1" dirty="0" smtClean="0"/>
          </a:p>
          <a:p>
            <a:pPr>
              <a:buNone/>
            </a:pPr>
            <a:r>
              <a:rPr lang="en-US" b="1" dirty="0" smtClean="0"/>
              <a:t>	</a:t>
            </a:r>
            <a:r>
              <a:rPr lang="en-US" sz="2800" b="1" dirty="0" smtClean="0"/>
              <a:t>Booster Accessory Fees</a:t>
            </a:r>
            <a:r>
              <a:rPr lang="en-US" sz="2800" dirty="0" smtClean="0"/>
              <a:t> will need to be paid for during summer camps or at summer parent meetings. </a:t>
            </a:r>
          </a:p>
          <a:p>
            <a:pPr>
              <a:buNone/>
            </a:pPr>
            <a:r>
              <a:rPr lang="en-US" sz="2800" dirty="0" smtClean="0"/>
              <a:t>	</a:t>
            </a:r>
            <a:endParaRPr lang="en-US" sz="2800" b="1" dirty="0" smtClean="0"/>
          </a:p>
          <a:p>
            <a:pPr>
              <a:buNone/>
            </a:pPr>
            <a:r>
              <a:rPr lang="en-US" sz="2800" b="1" dirty="0" smtClean="0"/>
              <a:t>	</a:t>
            </a:r>
            <a:r>
              <a:rPr lang="en-US" sz="2800" b="1" dirty="0" smtClean="0">
                <a:solidFill>
                  <a:srgbClr val="FF0000"/>
                </a:solidFill>
              </a:rPr>
              <a:t>Accessory Fees</a:t>
            </a:r>
            <a:r>
              <a:rPr lang="en-US" sz="2800" dirty="0" smtClean="0">
                <a:solidFill>
                  <a:srgbClr val="FF0000"/>
                </a:solidFill>
              </a:rPr>
              <a:t>: Make checks payable to </a:t>
            </a:r>
            <a:r>
              <a:rPr lang="en-US" sz="2800" u="sng" dirty="0" smtClean="0">
                <a:solidFill>
                  <a:srgbClr val="FF0000"/>
                </a:solidFill>
              </a:rPr>
              <a:t>Clearwater High School Band Boosters</a:t>
            </a:r>
            <a:r>
              <a:rPr lang="en-US" sz="2800" dirty="0" smtClean="0">
                <a:solidFill>
                  <a:srgbClr val="FF0000"/>
                </a:solidFill>
              </a:rPr>
              <a:t> (C.H.S.B.B.)</a:t>
            </a:r>
            <a:endParaRPr lang="en-US" sz="2800" dirty="0">
              <a:solidFill>
                <a:srgbClr val="FF000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b="1" dirty="0" smtClean="0">
                <a:solidFill>
                  <a:srgbClr val="FF0000"/>
                </a:solidFill>
              </a:rPr>
              <a:t>Payments to CHSBB</a:t>
            </a:r>
            <a:endParaRPr lang="en-US" sz="4000" b="1" dirty="0">
              <a:solidFill>
                <a:srgbClr val="FF0000"/>
              </a:solidFill>
            </a:endParaRPr>
          </a:p>
        </p:txBody>
      </p:sp>
      <p:sp>
        <p:nvSpPr>
          <p:cNvPr id="3" name="Content Placeholder 2"/>
          <p:cNvSpPr>
            <a:spLocks noGrp="1"/>
          </p:cNvSpPr>
          <p:nvPr>
            <p:ph sz="quarter" idx="1"/>
          </p:nvPr>
        </p:nvSpPr>
        <p:spPr>
          <a:xfrm>
            <a:off x="457200" y="1295400"/>
            <a:ext cx="8382000" cy="5257800"/>
          </a:xfrm>
        </p:spPr>
        <p:txBody>
          <a:bodyPr>
            <a:normAutofit/>
          </a:bodyPr>
          <a:lstStyle/>
          <a:p>
            <a:pPr>
              <a:buNone/>
            </a:pPr>
            <a:r>
              <a:rPr lang="en-US" sz="2800" dirty="0" smtClean="0"/>
              <a:t>	Payments of personal check, cashier’s check or Money Order will be accepted.</a:t>
            </a:r>
          </a:p>
          <a:p>
            <a:pPr>
              <a:buNone/>
            </a:pPr>
            <a:r>
              <a:rPr lang="en-US" sz="2800" b="1" dirty="0" smtClean="0"/>
              <a:t>	</a:t>
            </a:r>
            <a:r>
              <a:rPr lang="en-US" sz="2800" dirty="0" smtClean="0">
                <a:solidFill>
                  <a:srgbClr val="FF0000"/>
                </a:solidFill>
              </a:rPr>
              <a:t>Make checks payable to </a:t>
            </a:r>
            <a:r>
              <a:rPr lang="en-US" sz="2800" u="sng" dirty="0" smtClean="0">
                <a:solidFill>
                  <a:srgbClr val="FF0000"/>
                </a:solidFill>
              </a:rPr>
              <a:t>Clearwater High School Band Boosters</a:t>
            </a:r>
            <a:r>
              <a:rPr lang="en-US" sz="2800" dirty="0" smtClean="0">
                <a:solidFill>
                  <a:srgbClr val="FF0000"/>
                </a:solidFill>
              </a:rPr>
              <a:t> (C.H.S.B.B.)</a:t>
            </a:r>
            <a:br>
              <a:rPr lang="en-US" sz="2800" dirty="0" smtClean="0">
                <a:solidFill>
                  <a:srgbClr val="FF0000"/>
                </a:solidFill>
              </a:rPr>
            </a:br>
            <a:r>
              <a:rPr lang="en-US" sz="2800" dirty="0" smtClean="0"/>
              <a:t/>
            </a:r>
            <a:br>
              <a:rPr lang="en-US" sz="2800" dirty="0" smtClean="0"/>
            </a:br>
            <a:r>
              <a:rPr lang="en-US" sz="2800" dirty="0" smtClean="0"/>
              <a:t>Payment by Credit Card using our “Square” account can be made for some items (shirts/shoes/gloves), but a 2.85% fee will be added to the price of each item.</a:t>
            </a:r>
          </a:p>
          <a:p>
            <a:pPr>
              <a:buNone/>
            </a:pPr>
            <a:r>
              <a:rPr lang="en-US" sz="2800" dirty="0" smtClean="0">
                <a:solidFill>
                  <a:srgbClr val="FF0000"/>
                </a:solidFill>
              </a:rPr>
              <a:t>	</a:t>
            </a:r>
            <a:r>
              <a:rPr lang="en-US" sz="2800" b="1" dirty="0" smtClean="0">
                <a:solidFill>
                  <a:srgbClr val="FF0000"/>
                </a:solidFill>
              </a:rPr>
              <a:t>Please, no Cash payments.</a:t>
            </a:r>
            <a:endParaRPr lang="en-US" sz="2800" b="1" dirty="0">
              <a:solidFill>
                <a:srgbClr val="FF0000"/>
              </a:solidFill>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Civic</Template>
  <TotalTime>2151</TotalTime>
  <Words>856</Words>
  <Application>Microsoft Office PowerPoint</Application>
  <PresentationFormat>On-screen Show (4:3)</PresentationFormat>
  <Paragraphs>289</Paragraphs>
  <Slides>28</Slides>
  <Notes>1</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Calibri</vt:lpstr>
      <vt:lpstr>Georgia</vt:lpstr>
      <vt:lpstr>Wingdings</vt:lpstr>
      <vt:lpstr>Wingdings 2</vt:lpstr>
      <vt:lpstr>Civic</vt:lpstr>
      <vt:lpstr>  </vt:lpstr>
      <vt:lpstr>CHS Tornado Band</vt:lpstr>
      <vt:lpstr>Band Booster Board of Directors</vt:lpstr>
      <vt:lpstr>Band Fees</vt:lpstr>
      <vt:lpstr>Fair Share Accounts</vt:lpstr>
      <vt:lpstr>2016-2017 Fair Share Fees</vt:lpstr>
      <vt:lpstr>Pinellas County Fees</vt:lpstr>
      <vt:lpstr>Uniform/Accessory Expenses</vt:lpstr>
      <vt:lpstr>Payments to CHSBB</vt:lpstr>
      <vt:lpstr>UNIFORM FITTINGS</vt:lpstr>
      <vt:lpstr>Practice Uniform</vt:lpstr>
      <vt:lpstr>Pep Band Uniform</vt:lpstr>
      <vt:lpstr>Marching Band Uniform</vt:lpstr>
      <vt:lpstr>Fundraising</vt:lpstr>
      <vt:lpstr>Fundraising</vt:lpstr>
      <vt:lpstr>Communication</vt:lpstr>
      <vt:lpstr>Communication</vt:lpstr>
      <vt:lpstr>PowerPoint Presentation</vt:lpstr>
      <vt:lpstr>Band Camp</vt:lpstr>
      <vt:lpstr>Band Camp – Daily Schedule</vt:lpstr>
      <vt:lpstr>Band Camp Survival Kit</vt:lpstr>
      <vt:lpstr>Band Camp Survival Kit</vt:lpstr>
      <vt:lpstr>How Can You help?</vt:lpstr>
      <vt:lpstr>We Need you . . .</vt:lpstr>
      <vt:lpstr>Band Picnic</vt:lpstr>
      <vt:lpstr>The Grind</vt:lpstr>
      <vt:lpstr>The Grind</vt:lpstr>
      <vt:lpstr>S-U-D-A!</vt:lpstr>
    </vt:vector>
  </TitlesOfParts>
  <Company>Ceridian Corporation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Clearwater High          School Band</dc:title>
  <dc:creator>lisam</dc:creator>
  <cp:lastModifiedBy>Creaser Melissa</cp:lastModifiedBy>
  <cp:revision>134</cp:revision>
  <cp:lastPrinted>2014-06-16T23:40:46Z</cp:lastPrinted>
  <dcterms:created xsi:type="dcterms:W3CDTF">2012-07-09T20:48:15Z</dcterms:created>
  <dcterms:modified xsi:type="dcterms:W3CDTF">2016-07-21T18:22:05Z</dcterms:modified>
</cp:coreProperties>
</file>